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2"/>
  </p:notesMasterIdLst>
  <p:handoutMasterIdLst>
    <p:handoutMasterId r:id="rId13"/>
  </p:handoutMasterIdLst>
  <p:sldIdLst>
    <p:sldId id="257" r:id="rId2"/>
    <p:sldId id="301" r:id="rId3"/>
    <p:sldId id="303" r:id="rId4"/>
    <p:sldId id="304" r:id="rId5"/>
    <p:sldId id="286" r:id="rId6"/>
    <p:sldId id="302" r:id="rId7"/>
    <p:sldId id="305" r:id="rId8"/>
    <p:sldId id="297" r:id="rId9"/>
    <p:sldId id="300" r:id="rId10"/>
    <p:sldId id="278" r:id="rId11"/>
  </p:sldIdLst>
  <p:sldSz cx="9144000" cy="6858000" type="screen4x3"/>
  <p:notesSz cx="6669088" cy="9928225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D10202"/>
    <a:srgbClr val="D50202"/>
    <a:srgbClr val="8F99C6"/>
    <a:srgbClr val="82858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D7AC3CCA-C797-4891-BE02-D94E43425B78}" styleName="Střední styl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2D5ABB26-0587-4C30-8999-92F81FD0307C}" styleName="Bez stylu, bez mřížky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60" autoAdjust="0"/>
  </p:normalViewPr>
  <p:slideViewPr>
    <p:cSldViewPr snapToGrid="0" snapToObjects="1">
      <p:cViewPr varScale="1">
        <p:scale>
          <a:sx n="108" d="100"/>
          <a:sy n="108" d="100"/>
        </p:scale>
        <p:origin x="1704" y="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-12252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 snapToObjects="1">
      <p:cViewPr varScale="1">
        <p:scale>
          <a:sx n="93" d="100"/>
          <a:sy n="93" d="100"/>
        </p:scale>
        <p:origin x="3762" y="7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890665" cy="49800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 dirty="0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quarter" idx="1"/>
          </p:nvPr>
        </p:nvSpPr>
        <p:spPr>
          <a:xfrm>
            <a:off x="3776867" y="0"/>
            <a:ext cx="2890665" cy="49800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6D38E61-4D16-4FCD-98D4-0A9B701E90F7}" type="datetimeFigureOut">
              <a:rPr lang="cs-CZ" smtClean="0"/>
              <a:t>17.08.2022</a:t>
            </a:fld>
            <a:endParaRPr lang="cs-CZ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2"/>
          </p:nvPr>
        </p:nvSpPr>
        <p:spPr>
          <a:xfrm>
            <a:off x="1" y="9430218"/>
            <a:ext cx="2890665" cy="49800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3"/>
          </p:nvPr>
        </p:nvSpPr>
        <p:spPr>
          <a:xfrm>
            <a:off x="3776867" y="9430218"/>
            <a:ext cx="2890665" cy="49800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194EB58-2078-4C43-93EB-FD876CF95591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83995458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890665" cy="49800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 dirty="0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776867" y="0"/>
            <a:ext cx="2890665" cy="49800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1A4E54D-CE54-4DC5-A900-9FB894D00A65}" type="datetimeFigureOut">
              <a:rPr lang="cs-CZ" smtClean="0"/>
              <a:t>17.08.2022</a:t>
            </a:fld>
            <a:endParaRPr lang="cs-CZ" dirty="0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101725" y="1241425"/>
            <a:ext cx="4465638" cy="33512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 dirty="0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66599" y="4777363"/>
            <a:ext cx="5335893" cy="391063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1" y="9430218"/>
            <a:ext cx="2890665" cy="49800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 dirty="0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776867" y="9430218"/>
            <a:ext cx="2890665" cy="49800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0CBC3E5-4816-4A90-9A32-90F52D7DE44F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14624509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CBC3E5-4816-4A90-9A32-90F52D7DE44F}" type="slidenum">
              <a:rPr lang="cs-CZ" smtClean="0"/>
              <a:t>1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81156940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CBC3E5-4816-4A90-9A32-90F52D7DE44F}" type="slidenum">
              <a:rPr lang="cs-CZ" smtClean="0"/>
              <a:t>10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33797887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CBC3E5-4816-4A90-9A32-90F52D7DE44F}" type="slidenum">
              <a:rPr lang="cs-CZ" smtClean="0"/>
              <a:t>2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75684649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CBC3E5-4816-4A90-9A32-90F52D7DE44F}" type="slidenum">
              <a:rPr lang="cs-CZ" smtClean="0"/>
              <a:t>3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96122748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CBC3E5-4816-4A90-9A32-90F52D7DE44F}" type="slidenum">
              <a:rPr lang="cs-CZ" smtClean="0"/>
              <a:t>4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48572953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CBC3E5-4816-4A90-9A32-90F52D7DE44F}" type="slidenum">
              <a:rPr lang="cs-CZ" smtClean="0"/>
              <a:t>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8836801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CBC3E5-4816-4A90-9A32-90F52D7DE44F}" type="slidenum">
              <a:rPr lang="cs-CZ" smtClean="0"/>
              <a:t>6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63580923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CBC3E5-4816-4A90-9A32-90F52D7DE44F}" type="slidenum">
              <a:rPr lang="cs-CZ" smtClean="0"/>
              <a:t>7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93222781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CBC3E5-4816-4A90-9A32-90F52D7DE44F}" type="slidenum">
              <a:rPr lang="cs-CZ" smtClean="0"/>
              <a:t>8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28443378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CBC3E5-4816-4A90-9A32-90F52D7DE44F}" type="slidenum">
              <a:rPr lang="cs-CZ" smtClean="0"/>
              <a:t>9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97634405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B1EB3-18E5-3B48-B1FD-09B9226D6C2A}" type="datetimeFigureOut">
              <a:rPr lang="en-US" smtClean="0"/>
              <a:t>8/17/2022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8AB19-9DFA-5149-B5A7-89AF7957815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237243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Click to edit Master text styles</a:t>
            </a:r>
          </a:p>
          <a:p>
            <a:pPr lvl="1"/>
            <a:r>
              <a:rPr lang="cs-CZ"/>
              <a:t>Second level</a:t>
            </a:r>
          </a:p>
          <a:p>
            <a:pPr lvl="2"/>
            <a:r>
              <a:rPr lang="cs-CZ"/>
              <a:t>Third level</a:t>
            </a:r>
          </a:p>
          <a:p>
            <a:pPr lvl="3"/>
            <a:r>
              <a:rPr lang="cs-CZ"/>
              <a:t>Fourth level</a:t>
            </a:r>
          </a:p>
          <a:p>
            <a:pPr lvl="4"/>
            <a:r>
              <a:rPr lang="cs-CZ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B1EB3-18E5-3B48-B1FD-09B9226D6C2A}" type="datetimeFigureOut">
              <a:rPr lang="en-US" smtClean="0"/>
              <a:t>8/17/2022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8AB19-9DFA-5149-B5A7-89AF7957815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098226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/>
              <a:t>Click to edit Master text styles</a:t>
            </a:r>
          </a:p>
          <a:p>
            <a:pPr lvl="1"/>
            <a:r>
              <a:rPr lang="cs-CZ"/>
              <a:t>Second level</a:t>
            </a:r>
          </a:p>
          <a:p>
            <a:pPr lvl="2"/>
            <a:r>
              <a:rPr lang="cs-CZ"/>
              <a:t>Third level</a:t>
            </a:r>
          </a:p>
          <a:p>
            <a:pPr lvl="3"/>
            <a:r>
              <a:rPr lang="cs-CZ"/>
              <a:t>Fourth level</a:t>
            </a:r>
          </a:p>
          <a:p>
            <a:pPr lvl="4"/>
            <a:r>
              <a:rPr lang="cs-CZ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B1EB3-18E5-3B48-B1FD-09B9226D6C2A}" type="datetimeFigureOut">
              <a:rPr lang="en-US" smtClean="0"/>
              <a:t>8/17/2022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8AB19-9DFA-5149-B5A7-89AF7957815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380586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Click to edit Master text styles</a:t>
            </a:r>
          </a:p>
          <a:p>
            <a:pPr lvl="1"/>
            <a:r>
              <a:rPr lang="cs-CZ"/>
              <a:t>Second level</a:t>
            </a:r>
          </a:p>
          <a:p>
            <a:pPr lvl="2"/>
            <a:r>
              <a:rPr lang="cs-CZ"/>
              <a:t>Third level</a:t>
            </a:r>
          </a:p>
          <a:p>
            <a:pPr lvl="3"/>
            <a:r>
              <a:rPr lang="cs-CZ"/>
              <a:t>Fourth level</a:t>
            </a:r>
          </a:p>
          <a:p>
            <a:pPr lvl="4"/>
            <a:r>
              <a:rPr lang="cs-CZ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B1EB3-18E5-3B48-B1FD-09B9226D6C2A}" type="datetimeFigureOut">
              <a:rPr lang="en-US" smtClean="0"/>
              <a:t>8/17/2022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8AB19-9DFA-5149-B5A7-89AF7957815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068077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B1EB3-18E5-3B48-B1FD-09B9226D6C2A}" type="datetimeFigureOut">
              <a:rPr lang="en-US" smtClean="0"/>
              <a:t>8/17/2022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8AB19-9DFA-5149-B5A7-89AF7957815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050234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Click to edit Master text styles</a:t>
            </a:r>
          </a:p>
          <a:p>
            <a:pPr lvl="1"/>
            <a:r>
              <a:rPr lang="cs-CZ"/>
              <a:t>Second level</a:t>
            </a:r>
          </a:p>
          <a:p>
            <a:pPr lvl="2"/>
            <a:r>
              <a:rPr lang="cs-CZ"/>
              <a:t>Third level</a:t>
            </a:r>
          </a:p>
          <a:p>
            <a:pPr lvl="3"/>
            <a:r>
              <a:rPr lang="cs-CZ"/>
              <a:t>Fourth level</a:t>
            </a:r>
          </a:p>
          <a:p>
            <a:pPr lvl="4"/>
            <a:r>
              <a:rPr lang="cs-CZ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Click to edit Master text styles</a:t>
            </a:r>
          </a:p>
          <a:p>
            <a:pPr lvl="1"/>
            <a:r>
              <a:rPr lang="cs-CZ"/>
              <a:t>Second level</a:t>
            </a:r>
          </a:p>
          <a:p>
            <a:pPr lvl="2"/>
            <a:r>
              <a:rPr lang="cs-CZ"/>
              <a:t>Third level</a:t>
            </a:r>
          </a:p>
          <a:p>
            <a:pPr lvl="3"/>
            <a:r>
              <a:rPr lang="cs-CZ"/>
              <a:t>Fourth level</a:t>
            </a:r>
          </a:p>
          <a:p>
            <a:pPr lvl="4"/>
            <a:r>
              <a:rPr lang="cs-CZ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B1EB3-18E5-3B48-B1FD-09B9226D6C2A}" type="datetimeFigureOut">
              <a:rPr lang="en-US" smtClean="0"/>
              <a:t>8/17/2022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8AB19-9DFA-5149-B5A7-89AF7957815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548747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Click to edit Master text styles</a:t>
            </a:r>
          </a:p>
          <a:p>
            <a:pPr lvl="1"/>
            <a:r>
              <a:rPr lang="cs-CZ"/>
              <a:t>Second level</a:t>
            </a:r>
          </a:p>
          <a:p>
            <a:pPr lvl="2"/>
            <a:r>
              <a:rPr lang="cs-CZ"/>
              <a:t>Third level</a:t>
            </a:r>
          </a:p>
          <a:p>
            <a:pPr lvl="3"/>
            <a:r>
              <a:rPr lang="cs-CZ"/>
              <a:t>Fourth level</a:t>
            </a:r>
          </a:p>
          <a:p>
            <a:pPr lvl="4"/>
            <a:r>
              <a:rPr lang="cs-CZ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Click to edit Master text styles</a:t>
            </a:r>
          </a:p>
          <a:p>
            <a:pPr lvl="1"/>
            <a:r>
              <a:rPr lang="cs-CZ"/>
              <a:t>Second level</a:t>
            </a:r>
          </a:p>
          <a:p>
            <a:pPr lvl="2"/>
            <a:r>
              <a:rPr lang="cs-CZ"/>
              <a:t>Third level</a:t>
            </a:r>
          </a:p>
          <a:p>
            <a:pPr lvl="3"/>
            <a:r>
              <a:rPr lang="cs-CZ"/>
              <a:t>Fourth level</a:t>
            </a:r>
          </a:p>
          <a:p>
            <a:pPr lvl="4"/>
            <a:r>
              <a:rPr lang="cs-CZ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B1EB3-18E5-3B48-B1FD-09B9226D6C2A}" type="datetimeFigureOut">
              <a:rPr lang="en-US" smtClean="0"/>
              <a:t>8/17/2022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8AB19-9DFA-5149-B5A7-89AF7957815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52235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B1EB3-18E5-3B48-B1FD-09B9226D6C2A}" type="datetimeFigureOut">
              <a:rPr lang="en-US" smtClean="0"/>
              <a:t>8/17/2022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8AB19-9DFA-5149-B5A7-89AF7957815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146510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B1EB3-18E5-3B48-B1FD-09B9226D6C2A}" type="datetimeFigureOut">
              <a:rPr lang="en-US" smtClean="0"/>
              <a:t>8/17/2022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8AB19-9DFA-5149-B5A7-89AF7957815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31002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Click to edit Master text styles</a:t>
            </a:r>
          </a:p>
          <a:p>
            <a:pPr lvl="1"/>
            <a:r>
              <a:rPr lang="cs-CZ"/>
              <a:t>Second level</a:t>
            </a:r>
          </a:p>
          <a:p>
            <a:pPr lvl="2"/>
            <a:r>
              <a:rPr lang="cs-CZ"/>
              <a:t>Third level</a:t>
            </a:r>
          </a:p>
          <a:p>
            <a:pPr lvl="3"/>
            <a:r>
              <a:rPr lang="cs-CZ"/>
              <a:t>Fourth level</a:t>
            </a:r>
          </a:p>
          <a:p>
            <a:pPr lvl="4"/>
            <a:r>
              <a:rPr lang="cs-CZ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B1EB3-18E5-3B48-B1FD-09B9226D6C2A}" type="datetimeFigureOut">
              <a:rPr lang="en-US" smtClean="0"/>
              <a:t>8/17/2022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8AB19-9DFA-5149-B5A7-89AF7957815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643783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B1EB3-18E5-3B48-B1FD-09B9226D6C2A}" type="datetimeFigureOut">
              <a:rPr lang="en-US" smtClean="0"/>
              <a:t>8/17/2022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8AB19-9DFA-5149-B5A7-89AF7957815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896019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Click to edit Master text styles</a:t>
            </a:r>
          </a:p>
          <a:p>
            <a:pPr lvl="1"/>
            <a:r>
              <a:rPr lang="cs-CZ"/>
              <a:t>Second level</a:t>
            </a:r>
          </a:p>
          <a:p>
            <a:pPr lvl="2"/>
            <a:r>
              <a:rPr lang="cs-CZ"/>
              <a:t>Third level</a:t>
            </a:r>
          </a:p>
          <a:p>
            <a:pPr lvl="3"/>
            <a:r>
              <a:rPr lang="cs-CZ"/>
              <a:t>Fourth level</a:t>
            </a:r>
          </a:p>
          <a:p>
            <a:pPr lvl="4"/>
            <a:r>
              <a:rPr lang="cs-CZ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04B1EB3-18E5-3B48-B1FD-09B9226D6C2A}" type="datetimeFigureOut">
              <a:rPr lang="en-US" smtClean="0"/>
              <a:t>8/17/2022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988AB19-9DFA-5149-B5A7-89AF7957815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70487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is.mvso.cz/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hyperlink" Target="mailto:u&#269;o@mail.mvso.cz" TargetMode="Externa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mailto:studijni@mvso.cz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50190"/>
            <a:ext cx="8229600" cy="601278"/>
          </a:xfrm>
        </p:spPr>
        <p:txBody>
          <a:bodyPr lIns="36000" tIns="36000" rIns="36000" bIns="36000" anchor="t" anchorCtr="0">
            <a:noAutofit/>
          </a:bodyPr>
          <a:lstStyle/>
          <a:p>
            <a:r>
              <a:rPr lang="cs-CZ" sz="3600" b="1" dirty="0">
                <a:solidFill>
                  <a:srgbClr val="FF0000"/>
                </a:solidFill>
              </a:rPr>
              <a:t>Zápis do 1. ročníku studia</a:t>
            </a:r>
            <a:endParaRPr lang="en-US" sz="3600" b="1" dirty="0">
              <a:solidFill>
                <a:srgbClr val="FF0000"/>
              </a:solidFill>
              <a:cs typeface="Arial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63112"/>
            <a:ext cx="8229600" cy="4863051"/>
          </a:xfrm>
        </p:spPr>
        <p:txBody>
          <a:bodyPr lIns="36000" tIns="36000" rIns="36000" bIns="36000">
            <a:normAutofit fontScale="70000" lnSpcReduction="20000"/>
          </a:bodyPr>
          <a:lstStyle/>
          <a:p>
            <a:pPr marL="0" indent="0" algn="ctr">
              <a:buNone/>
            </a:pPr>
            <a:r>
              <a:rPr lang="cs-CZ" b="1" u="sng" dirty="0"/>
              <a:t>PRŮBĚH ZÁPISU</a:t>
            </a:r>
            <a:endParaRPr lang="cs-CZ" dirty="0"/>
          </a:p>
          <a:p>
            <a:pPr marL="0" indent="0">
              <a:buNone/>
            </a:pPr>
            <a:endParaRPr lang="cs-CZ" dirty="0"/>
          </a:p>
          <a:p>
            <a:pPr lvl="0"/>
            <a:r>
              <a:rPr lang="cs-CZ" dirty="0"/>
              <a:t>Zahájení</a:t>
            </a:r>
          </a:p>
          <a:p>
            <a:pPr lvl="0"/>
            <a:r>
              <a:rPr lang="cs-CZ" dirty="0"/>
              <a:t>Ověření totožnosti uchazečů – je nutné předložit občanský průkaz (cizinci doklad o státním občanství)</a:t>
            </a:r>
          </a:p>
          <a:p>
            <a:pPr lvl="0"/>
            <a:r>
              <a:rPr lang="cs-CZ" dirty="0"/>
              <a:t>Předání podkladů k zápisu (Rozhodnutí o přijetí ke studiu, Zápisový list, Smlouva o studiu + případný dodatek, BOZP, Žádost o kartu ISIC/ALIVE)</a:t>
            </a:r>
          </a:p>
          <a:p>
            <a:pPr lvl="0"/>
            <a:r>
              <a:rPr lang="cs-CZ" dirty="0"/>
              <a:t>Prezentace </a:t>
            </a:r>
          </a:p>
          <a:p>
            <a:pPr lvl="0"/>
            <a:r>
              <a:rPr lang="cs-CZ" dirty="0"/>
              <a:t>Prostor na vyplnění a podpis dokumentů</a:t>
            </a:r>
          </a:p>
          <a:p>
            <a:pPr lvl="0"/>
            <a:r>
              <a:rPr lang="cs-CZ" dirty="0"/>
              <a:t>Prostor na případné dotazy</a:t>
            </a:r>
          </a:p>
          <a:p>
            <a:pPr lvl="0"/>
            <a:r>
              <a:rPr lang="cs-CZ" dirty="0"/>
              <a:t>Odevzdání podepsaných dokumentů včetně ověřeného dokladu o dosaženém středoškolském/vysokoškolském vzdělání</a:t>
            </a:r>
          </a:p>
          <a:p>
            <a:pPr lvl="0"/>
            <a:r>
              <a:rPr lang="cs-CZ" dirty="0"/>
              <a:t>Ukončení zápisu</a:t>
            </a:r>
          </a:p>
          <a:p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256764268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9" y="700963"/>
            <a:ext cx="8229600" cy="680406"/>
          </a:xfrm>
        </p:spPr>
        <p:txBody>
          <a:bodyPr lIns="36000" tIns="36000" rIns="36000" bIns="36000" anchor="t" anchorCtr="0">
            <a:noAutofit/>
          </a:bodyPr>
          <a:lstStyle/>
          <a:p>
            <a:pPr algn="l"/>
            <a:r>
              <a:rPr lang="cs-CZ" sz="3600" b="1" dirty="0">
                <a:solidFill>
                  <a:srgbClr val="D10202"/>
                </a:solidFill>
                <a:cs typeface="Arial"/>
              </a:rPr>
              <a:t>Hodně štěstí při studiu!</a:t>
            </a:r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0726" y="1565595"/>
            <a:ext cx="6742547" cy="4487734"/>
          </a:xfrm>
        </p:spPr>
      </p:pic>
    </p:spTree>
    <p:extLst>
      <p:ext uri="{BB962C8B-B14F-4D97-AF65-F5344CB8AC3E}">
        <p14:creationId xmlns:p14="http://schemas.microsoft.com/office/powerpoint/2010/main" val="252544014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50190"/>
            <a:ext cx="8229600" cy="601278"/>
          </a:xfrm>
        </p:spPr>
        <p:txBody>
          <a:bodyPr lIns="36000" tIns="36000" rIns="36000" bIns="36000" anchor="t" anchorCtr="0">
            <a:noAutofit/>
          </a:bodyPr>
          <a:lstStyle/>
          <a:p>
            <a:r>
              <a:rPr lang="cs-CZ" sz="3600" b="1" dirty="0">
                <a:solidFill>
                  <a:srgbClr val="FF0000"/>
                </a:solidFill>
              </a:rPr>
              <a:t>Informace o studijním programu</a:t>
            </a:r>
            <a:endParaRPr lang="en-US" sz="3600" b="1" dirty="0">
              <a:solidFill>
                <a:srgbClr val="FF0000"/>
              </a:solidFill>
              <a:cs typeface="Arial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8711" y="1208868"/>
            <a:ext cx="8454325" cy="4917295"/>
          </a:xfrm>
        </p:spPr>
        <p:txBody>
          <a:bodyPr lIns="36000" tIns="36000" rIns="36000" bIns="36000">
            <a:normAutofit fontScale="92500" lnSpcReduction="20000"/>
          </a:bodyPr>
          <a:lstStyle/>
          <a:p>
            <a:pPr lvl="0"/>
            <a:r>
              <a:rPr lang="cs-CZ" dirty="0"/>
              <a:t>Studijní program:	</a:t>
            </a:r>
          </a:p>
          <a:p>
            <a:pPr marL="0" lvl="0" indent="0">
              <a:buNone/>
            </a:pPr>
            <a:r>
              <a:rPr lang="cs-CZ" b="1" dirty="0"/>
              <a:t>    Ekonomika a management </a:t>
            </a:r>
          </a:p>
          <a:p>
            <a:pPr lvl="0"/>
            <a:r>
              <a:rPr lang="cs-CZ" dirty="0"/>
              <a:t>Specializace: </a:t>
            </a:r>
          </a:p>
          <a:p>
            <a:pPr marL="0" lvl="0" indent="0">
              <a:buNone/>
            </a:pPr>
            <a:r>
              <a:rPr lang="cs-CZ" b="1" dirty="0"/>
              <a:t>    Podniková ekonomika a management (PEM)</a:t>
            </a:r>
          </a:p>
          <a:p>
            <a:pPr lvl="0"/>
            <a:r>
              <a:rPr lang="cs-CZ" dirty="0"/>
              <a:t>Forma: prezenční – </a:t>
            </a:r>
            <a:r>
              <a:rPr lang="cs-CZ" b="1" dirty="0"/>
              <a:t>X</a:t>
            </a:r>
            <a:r>
              <a:rPr lang="cs-CZ" dirty="0"/>
              <a:t>, kombinovaná – </a:t>
            </a:r>
            <a:r>
              <a:rPr lang="cs-CZ" b="1" dirty="0"/>
              <a:t>Y </a:t>
            </a:r>
            <a:r>
              <a:rPr lang="cs-CZ" dirty="0"/>
              <a:t> </a:t>
            </a:r>
          </a:p>
          <a:p>
            <a:pPr lvl="0"/>
            <a:r>
              <a:rPr lang="cs-CZ" dirty="0"/>
              <a:t>Celkem za studium: </a:t>
            </a:r>
            <a:r>
              <a:rPr lang="cs-CZ" b="1" dirty="0"/>
              <a:t>180 kreditů  </a:t>
            </a:r>
          </a:p>
          <a:p>
            <a:pPr lvl="0"/>
            <a:r>
              <a:rPr lang="cs-CZ" dirty="0"/>
              <a:t>Předměty: povinné (104 </a:t>
            </a:r>
            <a:r>
              <a:rPr lang="cs-CZ" dirty="0" err="1"/>
              <a:t>kr.</a:t>
            </a:r>
            <a:r>
              <a:rPr lang="cs-CZ" dirty="0"/>
              <a:t>), povinně volitelné (typ A – min. 4 </a:t>
            </a:r>
            <a:r>
              <a:rPr lang="cs-CZ" dirty="0" err="1"/>
              <a:t>kr.</a:t>
            </a:r>
            <a:r>
              <a:rPr lang="cs-CZ" dirty="0"/>
              <a:t>, typ B – min. 8 </a:t>
            </a:r>
            <a:r>
              <a:rPr lang="cs-CZ" dirty="0" err="1"/>
              <a:t>kr.</a:t>
            </a:r>
            <a:r>
              <a:rPr lang="cs-CZ" dirty="0"/>
              <a:t>), volitelné – do zbývajícího počtu </a:t>
            </a:r>
            <a:r>
              <a:rPr lang="cs-CZ" dirty="0" err="1"/>
              <a:t>kr.</a:t>
            </a:r>
            <a:r>
              <a:rPr lang="cs-CZ" dirty="0"/>
              <a:t>  </a:t>
            </a:r>
          </a:p>
          <a:p>
            <a:pPr lvl="0"/>
            <a:r>
              <a:rPr lang="cs-CZ" dirty="0"/>
              <a:t>Kompletní studijní plán – viz web MVŠO</a:t>
            </a:r>
          </a:p>
          <a:p>
            <a:pPr lvl="0"/>
            <a:r>
              <a:rPr lang="cs-CZ" dirty="0"/>
              <a:t>Odborná praxe: 160 hod. za AR</a:t>
            </a:r>
          </a:p>
          <a:p>
            <a:pPr marL="0" lvl="0" indent="0">
              <a:buNone/>
            </a:pPr>
            <a:endParaRPr lang="cs-CZ" dirty="0"/>
          </a:p>
          <a:p>
            <a:pPr lvl="0"/>
            <a:endParaRPr lang="cs-CZ" dirty="0"/>
          </a:p>
          <a:p>
            <a:pPr marL="0" lvl="0" indent="0">
              <a:buNone/>
            </a:pPr>
            <a:endParaRPr lang="cs-CZ" dirty="0"/>
          </a:p>
          <a:p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427316626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50190"/>
            <a:ext cx="8229600" cy="534691"/>
          </a:xfrm>
        </p:spPr>
        <p:txBody>
          <a:bodyPr lIns="36000" tIns="36000" rIns="36000" bIns="36000" anchor="t" anchorCtr="0">
            <a:noAutofit/>
          </a:bodyPr>
          <a:lstStyle/>
          <a:p>
            <a:r>
              <a:rPr lang="cs-CZ" b="1" u="sng" dirty="0">
                <a:solidFill>
                  <a:srgbClr val="FF0000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IS MVŠO</a:t>
            </a:r>
            <a:endParaRPr lang="en-US" sz="3600" b="1" u="sng" dirty="0">
              <a:solidFill>
                <a:srgbClr val="FF0000"/>
              </a:solidFill>
              <a:cs typeface="Arial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8711" y="1363851"/>
            <a:ext cx="8454325" cy="4762312"/>
          </a:xfrm>
        </p:spPr>
        <p:txBody>
          <a:bodyPr lIns="36000" tIns="36000" rIns="36000" bIns="36000">
            <a:normAutofit fontScale="92500" lnSpcReduction="20000"/>
          </a:bodyPr>
          <a:lstStyle/>
          <a:p>
            <a:pPr lvl="0"/>
            <a:r>
              <a:rPr lang="cs-CZ" dirty="0"/>
              <a:t>Hlavní nástroj pro komunikaci a evidenci studia </a:t>
            </a:r>
          </a:p>
          <a:p>
            <a:pPr lvl="0"/>
            <a:r>
              <a:rPr lang="cs-CZ" dirty="0"/>
              <a:t>UČO – univerzitní číslo osoby</a:t>
            </a:r>
          </a:p>
          <a:p>
            <a:pPr lvl="0"/>
            <a:r>
              <a:rPr lang="cs-CZ" dirty="0"/>
              <a:t>Školní email: v IS MVŠO (1111</a:t>
            </a:r>
            <a:r>
              <a:rPr lang="cs-CZ" dirty="0">
                <a:hlinkClick r:id="rId4"/>
              </a:rPr>
              <a:t>@mail.mvso.cz</a:t>
            </a:r>
            <a:r>
              <a:rPr lang="cs-CZ" dirty="0"/>
              <a:t>)</a:t>
            </a:r>
          </a:p>
          <a:p>
            <a:pPr marL="0" lvl="0" indent="0" algn="ctr">
              <a:buNone/>
            </a:pPr>
            <a:r>
              <a:rPr lang="cs-CZ" dirty="0"/>
              <a:t>    </a:t>
            </a:r>
            <a:r>
              <a:rPr lang="cs-CZ" sz="2400" i="1" dirty="0"/>
              <a:t>povinnost komunikovat přes školní email!</a:t>
            </a:r>
          </a:p>
          <a:p>
            <a:r>
              <a:rPr lang="cs-CZ" dirty="0"/>
              <a:t>Úřadovna – podávání žádostí							</a:t>
            </a:r>
          </a:p>
          <a:p>
            <a:r>
              <a:rPr lang="cs-CZ" dirty="0"/>
              <a:t>Zápis předmětů – návod (email) </a:t>
            </a:r>
          </a:p>
          <a:p>
            <a:pPr lvl="0"/>
            <a:r>
              <a:rPr lang="cs-CZ" dirty="0"/>
              <a:t>Účet MS Office – aplikace </a:t>
            </a:r>
          </a:p>
          <a:p>
            <a:pPr lvl="0"/>
            <a:r>
              <a:rPr lang="cs-CZ" dirty="0"/>
              <a:t>IS MVŠO – cesta: web → dole →</a:t>
            </a:r>
          </a:p>
          <a:p>
            <a:r>
              <a:rPr lang="cs-CZ" altLang="cs-CZ" dirty="0"/>
              <a:t>Lísteček s přístupovými údaji</a:t>
            </a:r>
          </a:p>
          <a:p>
            <a:pPr marL="0" indent="0">
              <a:buNone/>
            </a:pPr>
            <a:r>
              <a:rPr lang="cs-CZ" altLang="cs-CZ" dirty="0"/>
              <a:t>	ve Vaší složce </a:t>
            </a:r>
            <a:r>
              <a:rPr lang="cs-CZ" dirty="0"/>
              <a:t>   </a:t>
            </a:r>
          </a:p>
          <a:p>
            <a:pPr marL="0" lvl="0" indent="0">
              <a:buNone/>
            </a:pPr>
            <a:endParaRPr lang="cs-CZ" dirty="0"/>
          </a:p>
          <a:p>
            <a:pPr marL="0" lvl="0" indent="0">
              <a:buNone/>
            </a:pPr>
            <a:endParaRPr lang="cs-CZ" dirty="0"/>
          </a:p>
          <a:p>
            <a:pPr lvl="0"/>
            <a:endParaRPr lang="cs-CZ" dirty="0"/>
          </a:p>
          <a:p>
            <a:pPr marL="0" lvl="0" indent="0">
              <a:buNone/>
            </a:pPr>
            <a:endParaRPr lang="cs-CZ" dirty="0"/>
          </a:p>
          <a:p>
            <a:endParaRPr lang="cs-CZ" altLang="cs-CZ" dirty="0"/>
          </a:p>
        </p:txBody>
      </p:sp>
      <p:pic>
        <p:nvPicPr>
          <p:cNvPr id="8" name="Obrázek 7" descr="Obsah obrázku text&#10;&#10;Popis byl vytvořen automaticky">
            <a:hlinkClick r:id="rId3"/>
            <a:extLst>
              <a:ext uri="{FF2B5EF4-FFF2-40B4-BE49-F238E27FC236}">
                <a16:creationId xmlns:a16="http://schemas.microsoft.com/office/drawing/2014/main" id="{30DC5C08-5643-433D-9F95-3A0B99FC2FD7}"/>
              </a:ext>
            </a:extLst>
          </p:cNvPr>
          <p:cNvPicPr/>
          <p:nvPr/>
        </p:nvPicPr>
        <p:blipFill rotWithShape="1">
          <a:blip r:embed="rId5"/>
          <a:srcRect l="7165" t="30688" r="47751" b="12874"/>
          <a:stretch/>
        </p:blipFill>
        <p:spPr bwMode="auto">
          <a:xfrm>
            <a:off x="6103050" y="3865563"/>
            <a:ext cx="2889250" cy="226060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9" name="Obdélník 8">
            <a:hlinkClick r:id="rId3"/>
            <a:extLst>
              <a:ext uri="{FF2B5EF4-FFF2-40B4-BE49-F238E27FC236}">
                <a16:creationId xmlns:a16="http://schemas.microsoft.com/office/drawing/2014/main" id="{EB95C3BB-9D37-46D6-B506-AD1ED63F64F4}"/>
              </a:ext>
            </a:extLst>
          </p:cNvPr>
          <p:cNvSpPr/>
          <p:nvPr/>
        </p:nvSpPr>
        <p:spPr>
          <a:xfrm>
            <a:off x="7868968" y="4521523"/>
            <a:ext cx="685800" cy="139700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3923902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50190"/>
            <a:ext cx="8229600" cy="601278"/>
          </a:xfrm>
        </p:spPr>
        <p:txBody>
          <a:bodyPr lIns="36000" tIns="36000" rIns="36000" bIns="36000" anchor="t" anchorCtr="0">
            <a:noAutofit/>
          </a:bodyPr>
          <a:lstStyle/>
          <a:p>
            <a:r>
              <a:rPr lang="cs-CZ" sz="3600" b="1" dirty="0">
                <a:solidFill>
                  <a:srgbClr val="FF0000"/>
                </a:solidFill>
              </a:rPr>
              <a:t>Dokumenty ke studiu</a:t>
            </a:r>
            <a:endParaRPr lang="en-US" sz="3600" b="1" dirty="0">
              <a:solidFill>
                <a:srgbClr val="FF0000"/>
              </a:solidFill>
              <a:cs typeface="Arial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8711" y="1875295"/>
            <a:ext cx="8454325" cy="4250868"/>
          </a:xfrm>
        </p:spPr>
        <p:txBody>
          <a:bodyPr lIns="36000" tIns="36000" rIns="36000" bIns="36000">
            <a:normAutofit/>
          </a:bodyPr>
          <a:lstStyle/>
          <a:p>
            <a:pPr lvl="0"/>
            <a:r>
              <a:rPr lang="cs-CZ" dirty="0"/>
              <a:t>Studijní plán – web MVŠO, IS MVŠO</a:t>
            </a:r>
          </a:p>
          <a:p>
            <a:pPr lvl="0"/>
            <a:r>
              <a:rPr lang="cs-CZ" dirty="0"/>
              <a:t>Harmonogram AR – web MVŠO, IS MVŠO</a:t>
            </a:r>
          </a:p>
          <a:p>
            <a:pPr lvl="0"/>
            <a:r>
              <a:rPr lang="cs-CZ" dirty="0"/>
              <a:t>Směrnice, příkazy – web MVŠO (úřední deska), IS MVŠO</a:t>
            </a:r>
          </a:p>
          <a:p>
            <a:pPr lvl="0"/>
            <a:r>
              <a:rPr lang="cs-CZ" dirty="0"/>
              <a:t>Formuláře a žádosti – Úřadovna, IS MVŠO</a:t>
            </a:r>
          </a:p>
          <a:p>
            <a:pPr marL="0" lvl="0" indent="0">
              <a:buNone/>
            </a:pPr>
            <a:endParaRPr lang="cs-CZ" dirty="0"/>
          </a:p>
          <a:p>
            <a:pPr marL="0" lvl="0" indent="0">
              <a:buNone/>
            </a:pPr>
            <a:endParaRPr lang="cs-CZ" dirty="0"/>
          </a:p>
          <a:p>
            <a:pPr lvl="0"/>
            <a:endParaRPr lang="cs-CZ" dirty="0"/>
          </a:p>
          <a:p>
            <a:pPr marL="0" lvl="0" indent="0">
              <a:buNone/>
            </a:pPr>
            <a:endParaRPr lang="cs-CZ" dirty="0"/>
          </a:p>
          <a:p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349299529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1066800"/>
          </a:xfrm>
        </p:spPr>
        <p:txBody>
          <a:bodyPr>
            <a:normAutofit/>
          </a:bodyPr>
          <a:lstStyle/>
          <a:p>
            <a:r>
              <a:rPr lang="cs-CZ" sz="3600" b="1" dirty="0">
                <a:solidFill>
                  <a:srgbClr val="D10202"/>
                </a:solidFill>
                <a:cs typeface="Arial"/>
              </a:rPr>
              <a:t>Harmonogram AR 2022/2023 </a:t>
            </a:r>
            <a:endParaRPr lang="cs-CZ" sz="36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noFill/>
        </p:spPr>
        <p:txBody>
          <a:bodyPr>
            <a:normAutofit fontScale="92500" lnSpcReduction="10000"/>
          </a:bodyPr>
          <a:lstStyle/>
          <a:p>
            <a:pPr lvl="0">
              <a:spcBef>
                <a:spcPts val="600"/>
              </a:spcBef>
            </a:pPr>
            <a:r>
              <a:rPr lang="cs-CZ" sz="2800" b="1" dirty="0"/>
              <a:t>Zimní semestr:</a:t>
            </a:r>
            <a:r>
              <a:rPr lang="cs-CZ" sz="2800" dirty="0"/>
              <a:t> 1.9.2022 – 12.2.2023</a:t>
            </a:r>
          </a:p>
          <a:p>
            <a:pPr lvl="0">
              <a:spcBef>
                <a:spcPts val="600"/>
              </a:spcBef>
            </a:pPr>
            <a:r>
              <a:rPr lang="cs-CZ" sz="2800" b="1" dirty="0"/>
              <a:t>Zveřejnění rozvrhu: </a:t>
            </a:r>
            <a:r>
              <a:rPr lang="cs-CZ" sz="2800" dirty="0"/>
              <a:t>9.9.2022</a:t>
            </a:r>
          </a:p>
          <a:p>
            <a:pPr lvl="0">
              <a:spcBef>
                <a:spcPts val="600"/>
              </a:spcBef>
            </a:pPr>
            <a:r>
              <a:rPr lang="cs-CZ" sz="2800" b="1" dirty="0"/>
              <a:t>Výuka dle rozvrhu:</a:t>
            </a:r>
            <a:r>
              <a:rPr lang="cs-CZ" sz="2800" dirty="0"/>
              <a:t> 26.9. – 16.12.2022 </a:t>
            </a:r>
          </a:p>
          <a:p>
            <a:pPr marL="0" lvl="0" indent="0">
              <a:spcBef>
                <a:spcPts val="600"/>
              </a:spcBef>
              <a:buNone/>
            </a:pPr>
            <a:endParaRPr lang="cs-CZ" sz="2800" dirty="0"/>
          </a:p>
          <a:p>
            <a:pPr lvl="0">
              <a:spcBef>
                <a:spcPts val="600"/>
              </a:spcBef>
            </a:pPr>
            <a:r>
              <a:rPr lang="cs-CZ" sz="2800" b="1" dirty="0"/>
              <a:t>Letní semestr: </a:t>
            </a:r>
            <a:r>
              <a:rPr lang="cs-CZ" sz="2800" dirty="0"/>
              <a:t>13.2.2023 – 30.6.2023</a:t>
            </a:r>
          </a:p>
          <a:p>
            <a:pPr lvl="0">
              <a:spcBef>
                <a:spcPts val="600"/>
              </a:spcBef>
            </a:pPr>
            <a:r>
              <a:rPr lang="cs-CZ" sz="2800" b="1" dirty="0"/>
              <a:t>Zveřejnění rozvrhu: </a:t>
            </a:r>
            <a:r>
              <a:rPr lang="cs-CZ" sz="2800" dirty="0"/>
              <a:t>23.1.2023</a:t>
            </a:r>
          </a:p>
          <a:p>
            <a:pPr lvl="0">
              <a:spcBef>
                <a:spcPts val="600"/>
              </a:spcBef>
            </a:pPr>
            <a:r>
              <a:rPr lang="cs-CZ" sz="2800" b="1" dirty="0"/>
              <a:t>Výuka dle rozvrhu:</a:t>
            </a:r>
            <a:r>
              <a:rPr lang="cs-CZ" sz="2800" dirty="0"/>
              <a:t> 13.2. – 12.5.2023</a:t>
            </a:r>
          </a:p>
          <a:p>
            <a:pPr marL="0" lvl="0" indent="0">
              <a:spcBef>
                <a:spcPts val="600"/>
              </a:spcBef>
              <a:buNone/>
            </a:pPr>
            <a:endParaRPr lang="cs-CZ" sz="2800" dirty="0"/>
          </a:p>
          <a:p>
            <a:pPr>
              <a:spcBef>
                <a:spcPts val="600"/>
              </a:spcBef>
            </a:pPr>
            <a:r>
              <a:rPr lang="cs-CZ" sz="2800" dirty="0"/>
              <a:t>Další důležité termíny – viz Harmonogram AR 2022/2023</a:t>
            </a:r>
          </a:p>
          <a:p>
            <a:pPr marL="0" lvl="0" indent="0">
              <a:spcBef>
                <a:spcPts val="600"/>
              </a:spcBef>
              <a:buNone/>
            </a:pPr>
            <a:r>
              <a:rPr lang="cs-CZ" sz="2000" dirty="0"/>
              <a:t> </a:t>
            </a:r>
          </a:p>
          <a:p>
            <a:pPr lvl="0">
              <a:spcBef>
                <a:spcPts val="600"/>
              </a:spcBef>
            </a:pPr>
            <a:endParaRPr lang="cs-CZ" sz="2000" dirty="0"/>
          </a:p>
        </p:txBody>
      </p:sp>
    </p:spTree>
    <p:extLst>
      <p:ext uri="{BB962C8B-B14F-4D97-AF65-F5344CB8AC3E}">
        <p14:creationId xmlns:p14="http://schemas.microsoft.com/office/powerpoint/2010/main" val="236260235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50190"/>
            <a:ext cx="8229600" cy="601278"/>
          </a:xfrm>
        </p:spPr>
        <p:txBody>
          <a:bodyPr lIns="36000" tIns="36000" rIns="36000" bIns="36000" anchor="t" anchorCtr="0">
            <a:noAutofit/>
          </a:bodyPr>
          <a:lstStyle/>
          <a:p>
            <a:r>
              <a:rPr lang="cs-CZ" sz="3600" b="1" dirty="0">
                <a:solidFill>
                  <a:srgbClr val="FF0000"/>
                </a:solidFill>
              </a:rPr>
              <a:t>Informace o studijních profilacích</a:t>
            </a:r>
            <a:endParaRPr lang="en-US" sz="3600" b="1" dirty="0">
              <a:solidFill>
                <a:srgbClr val="FF0000"/>
              </a:solidFill>
              <a:cs typeface="Arial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8711" y="1418095"/>
            <a:ext cx="8454325" cy="4708068"/>
          </a:xfrm>
        </p:spPr>
        <p:txBody>
          <a:bodyPr lIns="36000" tIns="36000" rIns="36000" bIns="36000">
            <a:normAutofit fontScale="92500" lnSpcReduction="10000"/>
          </a:bodyPr>
          <a:lstStyle/>
          <a:p>
            <a:pPr lvl="0"/>
            <a:r>
              <a:rPr lang="cs-CZ" dirty="0"/>
              <a:t>Co je profilace?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cs-CZ" dirty="0"/>
              <a:t>Dobrovolná, doplňková činnost pro zvýšení uplatnitelnosti na trhu práce, a tudíž není dodatečně zpoplatněna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cs-CZ" dirty="0"/>
              <a:t>Soubor povinných, povinně volitelných a volitelných předmětů, který umožňuje prohloubit znalosti a dovednosti v určité oblasti</a:t>
            </a:r>
          </a:p>
          <a:p>
            <a:pPr lvl="0"/>
            <a:r>
              <a:rPr lang="cs-CZ" dirty="0"/>
              <a:t>Aktuální nabídka – web MVŠO + info na začátku AR</a:t>
            </a:r>
          </a:p>
          <a:p>
            <a:pPr lvl="0"/>
            <a:r>
              <a:rPr lang="cs-CZ" dirty="0"/>
              <a:t>Volba profilace – již od ZS 1. ročníku</a:t>
            </a:r>
          </a:p>
          <a:p>
            <a:pPr lvl="0"/>
            <a:r>
              <a:rPr lang="cs-CZ" dirty="0"/>
              <a:t>Úspěšné absolvování – certifikát  </a:t>
            </a:r>
          </a:p>
          <a:p>
            <a:pPr marL="0" lvl="0" indent="0">
              <a:buNone/>
            </a:pPr>
            <a:endParaRPr lang="cs-CZ" dirty="0"/>
          </a:p>
          <a:p>
            <a:pPr lvl="0"/>
            <a:endParaRPr lang="cs-CZ" dirty="0"/>
          </a:p>
          <a:p>
            <a:pPr marL="0" lvl="0" indent="0">
              <a:buNone/>
            </a:pPr>
            <a:endParaRPr lang="cs-CZ" dirty="0"/>
          </a:p>
          <a:p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58513163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50190"/>
            <a:ext cx="8229600" cy="601278"/>
          </a:xfrm>
        </p:spPr>
        <p:txBody>
          <a:bodyPr lIns="36000" tIns="36000" rIns="36000" bIns="36000" anchor="t" anchorCtr="0">
            <a:noAutofit/>
          </a:bodyPr>
          <a:lstStyle/>
          <a:p>
            <a:r>
              <a:rPr lang="cs-CZ" sz="3600" b="1" dirty="0">
                <a:solidFill>
                  <a:srgbClr val="FF0000"/>
                </a:solidFill>
              </a:rPr>
              <a:t>Informace o studijních profilacích</a:t>
            </a:r>
            <a:endParaRPr lang="en-US" sz="3600" b="1" dirty="0">
              <a:solidFill>
                <a:srgbClr val="FF0000"/>
              </a:solidFill>
              <a:cs typeface="Arial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8711" y="1418095"/>
            <a:ext cx="8454325" cy="4708068"/>
          </a:xfrm>
        </p:spPr>
        <p:txBody>
          <a:bodyPr lIns="36000" tIns="36000" rIns="36000" bIns="36000">
            <a:normAutofit/>
          </a:bodyPr>
          <a:lstStyle/>
          <a:p>
            <a:pPr lvl="0"/>
            <a:r>
              <a:rPr lang="cs-CZ" dirty="0"/>
              <a:t>Například: 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cs-CZ" dirty="0"/>
              <a:t>Profilace </a:t>
            </a:r>
            <a:r>
              <a:rPr lang="cs-CZ" b="1" dirty="0">
                <a:solidFill>
                  <a:srgbClr val="0070C0"/>
                </a:solidFill>
              </a:rPr>
              <a:t>Event marketing</a:t>
            </a:r>
          </a:p>
          <a:p>
            <a:pPr lvl="2">
              <a:buFont typeface="Wingdings" panose="05000000000000000000" pitchFamily="2" charset="2"/>
              <a:buChar char="§"/>
            </a:pPr>
            <a:r>
              <a:rPr lang="cs-CZ" dirty="0"/>
              <a:t>Marketing (</a:t>
            </a:r>
            <a:r>
              <a:rPr lang="cs-CZ" i="1" dirty="0"/>
              <a:t>povinný)</a:t>
            </a:r>
          </a:p>
          <a:p>
            <a:pPr lvl="2">
              <a:buFont typeface="Wingdings" panose="05000000000000000000" pitchFamily="2" charset="2"/>
              <a:buChar char="§"/>
            </a:pPr>
            <a:r>
              <a:rPr lang="cs-CZ" dirty="0"/>
              <a:t>Marketingový výzkum </a:t>
            </a:r>
            <a:r>
              <a:rPr lang="cs-CZ" i="1" dirty="0"/>
              <a:t>(povinně volitelný) </a:t>
            </a:r>
          </a:p>
          <a:p>
            <a:pPr lvl="2">
              <a:buFont typeface="Wingdings" panose="05000000000000000000" pitchFamily="2" charset="2"/>
              <a:buChar char="§"/>
            </a:pPr>
            <a:r>
              <a:rPr lang="cs-CZ" dirty="0"/>
              <a:t>Management 1 (</a:t>
            </a:r>
            <a:r>
              <a:rPr lang="cs-CZ" i="1" dirty="0"/>
              <a:t>povinný)</a:t>
            </a:r>
          </a:p>
          <a:p>
            <a:pPr lvl="2">
              <a:buFont typeface="Wingdings" panose="05000000000000000000" pitchFamily="2" charset="2"/>
              <a:buChar char="§"/>
            </a:pPr>
            <a:r>
              <a:rPr lang="cs-CZ" dirty="0"/>
              <a:t>Management 2 (</a:t>
            </a:r>
            <a:r>
              <a:rPr lang="cs-CZ" i="1" dirty="0"/>
              <a:t>povinný)</a:t>
            </a:r>
          </a:p>
          <a:p>
            <a:pPr lvl="2">
              <a:buFont typeface="Wingdings" panose="05000000000000000000" pitchFamily="2" charset="2"/>
              <a:buChar char="§"/>
            </a:pPr>
            <a:r>
              <a:rPr lang="cs-CZ" dirty="0"/>
              <a:t>Nástroje pro online marketing </a:t>
            </a:r>
            <a:r>
              <a:rPr lang="cs-CZ" i="1" dirty="0"/>
              <a:t>(volitelný)</a:t>
            </a:r>
          </a:p>
          <a:p>
            <a:pPr lvl="2">
              <a:buFont typeface="Wingdings" panose="05000000000000000000" pitchFamily="2" charset="2"/>
              <a:buChar char="§"/>
            </a:pPr>
            <a:r>
              <a:rPr lang="cs-CZ" dirty="0"/>
              <a:t>Event marketing </a:t>
            </a:r>
            <a:r>
              <a:rPr lang="cs-CZ" i="1" dirty="0"/>
              <a:t>(volitelný)</a:t>
            </a:r>
            <a:endParaRPr lang="cs-CZ" dirty="0"/>
          </a:p>
          <a:p>
            <a:pPr lvl="2">
              <a:buFont typeface="Wingdings" panose="05000000000000000000" pitchFamily="2" charset="2"/>
              <a:buChar char="§"/>
            </a:pPr>
            <a:r>
              <a:rPr lang="cs-CZ" dirty="0"/>
              <a:t>Psychologie zákazníka </a:t>
            </a:r>
            <a:r>
              <a:rPr lang="cs-CZ" i="1" dirty="0"/>
              <a:t>(volitelný)</a:t>
            </a:r>
            <a:endParaRPr lang="cs-CZ" dirty="0"/>
          </a:p>
          <a:p>
            <a:pPr lvl="2">
              <a:buFont typeface="Wingdings" panose="05000000000000000000" pitchFamily="2" charset="2"/>
              <a:buChar char="§"/>
            </a:pPr>
            <a:r>
              <a:rPr lang="cs-CZ" dirty="0"/>
              <a:t>Trendy v marketingové komunikaci </a:t>
            </a:r>
            <a:r>
              <a:rPr lang="cs-CZ" i="1" dirty="0"/>
              <a:t>(volitelný)</a:t>
            </a:r>
            <a:endParaRPr lang="cs-CZ" dirty="0"/>
          </a:p>
          <a:p>
            <a:pPr marL="0" lvl="0" indent="0">
              <a:buNone/>
            </a:pPr>
            <a:endParaRPr lang="cs-CZ" dirty="0"/>
          </a:p>
          <a:p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343825131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31837"/>
            <a:ext cx="8229600" cy="657828"/>
          </a:xfrm>
        </p:spPr>
        <p:txBody>
          <a:bodyPr lIns="36000" tIns="36000" rIns="36000" bIns="36000" anchor="t" anchorCtr="0">
            <a:noAutofit/>
          </a:bodyPr>
          <a:lstStyle/>
          <a:p>
            <a:r>
              <a:rPr lang="en-US" sz="3600" b="1" dirty="0">
                <a:solidFill>
                  <a:srgbClr val="D10202"/>
                </a:solidFill>
                <a:cs typeface="Arial"/>
              </a:rPr>
              <a:t>Studijní oddělení</a:t>
            </a:r>
            <a:r>
              <a:rPr lang="cs-CZ" sz="3600" b="1" dirty="0">
                <a:solidFill>
                  <a:srgbClr val="D10202"/>
                </a:solidFill>
                <a:cs typeface="Arial"/>
              </a:rPr>
              <a:t>, Rektorát</a:t>
            </a:r>
            <a:endParaRPr lang="en-US" sz="3600" b="1" dirty="0">
              <a:solidFill>
                <a:srgbClr val="D10202"/>
              </a:solidFill>
              <a:cs typeface="Arial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66807"/>
            <a:ext cx="8229600" cy="4359356"/>
          </a:xfrm>
        </p:spPr>
        <p:txBody>
          <a:bodyPr lIns="36000" tIns="36000" rIns="36000" bIns="36000">
            <a:noAutofit/>
          </a:bodyPr>
          <a:lstStyle/>
          <a:p>
            <a:pPr lvl="0" defTabSz="914400" eaLnBrk="0" fontAlgn="base" hangingPunct="0">
              <a:spcAft>
                <a:spcPct val="0"/>
              </a:spcAft>
              <a:buFontTx/>
              <a:buChar char="•"/>
              <a:defRPr/>
            </a:pPr>
            <a:r>
              <a:rPr lang="cs-CZ" sz="3600" kern="0" dirty="0">
                <a:solidFill>
                  <a:srgbClr val="000000">
                    <a:lumMod val="95000"/>
                    <a:lumOff val="5000"/>
                  </a:srgbClr>
                </a:solidFill>
                <a:latin typeface="Cailbri"/>
              </a:rPr>
              <a:t>Umístění: </a:t>
            </a:r>
            <a:r>
              <a:rPr lang="cs-CZ" sz="3600" kern="0" dirty="0">
                <a:solidFill>
                  <a:srgbClr val="000000"/>
                </a:solidFill>
                <a:latin typeface="Cailbri"/>
              </a:rPr>
              <a:t>budova B2, 3. patro</a:t>
            </a:r>
          </a:p>
          <a:p>
            <a:pPr lvl="0" defTabSz="914400" eaLnBrk="0" fontAlgn="base" hangingPunct="0">
              <a:spcAft>
                <a:spcPct val="0"/>
              </a:spcAft>
              <a:buFontTx/>
              <a:buChar char="•"/>
              <a:defRPr/>
            </a:pPr>
            <a:r>
              <a:rPr lang="cs-CZ" sz="3600" kern="0" dirty="0">
                <a:solidFill>
                  <a:srgbClr val="000000">
                    <a:lumMod val="95000"/>
                    <a:lumOff val="5000"/>
                  </a:srgbClr>
                </a:solidFill>
                <a:latin typeface="Cailbri"/>
              </a:rPr>
              <a:t>Úřední hodiny: po – pá 7:30 – 15:00 </a:t>
            </a:r>
          </a:p>
          <a:p>
            <a:pPr lvl="0" defTabSz="914400" eaLnBrk="0" fontAlgn="base" hangingPunct="0">
              <a:spcAft>
                <a:spcPct val="0"/>
              </a:spcAft>
              <a:buFontTx/>
              <a:buChar char="•"/>
              <a:defRPr/>
            </a:pPr>
            <a:r>
              <a:rPr lang="cs-CZ" sz="3600" kern="0" dirty="0">
                <a:solidFill>
                  <a:srgbClr val="000000">
                    <a:lumMod val="95000"/>
                    <a:lumOff val="5000"/>
                  </a:srgbClr>
                </a:solidFill>
                <a:latin typeface="Cailbri"/>
                <a:hlinkClick r:id="rId3"/>
              </a:rPr>
              <a:t>studijni@mvso.cz</a:t>
            </a:r>
            <a:endParaRPr lang="cs-CZ" sz="3600" kern="0" dirty="0">
              <a:solidFill>
                <a:srgbClr val="000000">
                  <a:lumMod val="95000"/>
                  <a:lumOff val="5000"/>
                </a:srgbClr>
              </a:solidFill>
              <a:latin typeface="Cailbri"/>
            </a:endParaRPr>
          </a:p>
          <a:p>
            <a:pPr lvl="0" defTabSz="914400" eaLnBrk="0" fontAlgn="base" hangingPunct="0">
              <a:spcAft>
                <a:spcPct val="0"/>
              </a:spcAft>
              <a:buFontTx/>
              <a:buChar char="•"/>
              <a:defRPr/>
            </a:pPr>
            <a:r>
              <a:rPr lang="cs-CZ" sz="3600" kern="0" dirty="0">
                <a:solidFill>
                  <a:srgbClr val="000000">
                    <a:lumMod val="95000"/>
                    <a:lumOff val="5000"/>
                  </a:srgbClr>
                </a:solidFill>
                <a:latin typeface="Cailbri"/>
              </a:rPr>
              <a:t>+420 724 444 365, +420 587 332 305</a:t>
            </a:r>
          </a:p>
          <a:p>
            <a:pPr marL="0" lvl="0" indent="0" defTabSz="914400" eaLnBrk="0" fontAlgn="base" hangingPunct="0">
              <a:spcAft>
                <a:spcPct val="0"/>
              </a:spcAft>
              <a:buNone/>
              <a:defRPr/>
            </a:pPr>
            <a:endParaRPr lang="cs-CZ" sz="3600" kern="0" dirty="0">
              <a:solidFill>
                <a:srgbClr val="000000">
                  <a:lumMod val="95000"/>
                  <a:lumOff val="5000"/>
                </a:srgbClr>
              </a:solidFill>
              <a:latin typeface="Cailbri"/>
            </a:endParaRPr>
          </a:p>
          <a:p>
            <a:pPr marL="457200" lvl="1" indent="0" defTabSz="914400" eaLnBrk="0" fontAlgn="base" hangingPunct="0">
              <a:spcAft>
                <a:spcPct val="0"/>
              </a:spcAft>
              <a:buNone/>
              <a:defRPr/>
            </a:pPr>
            <a:endParaRPr lang="cs-CZ" sz="3600" kern="0" dirty="0">
              <a:solidFill>
                <a:srgbClr val="000000"/>
              </a:solidFill>
              <a:latin typeface="Cailbri"/>
            </a:endParaRPr>
          </a:p>
        </p:txBody>
      </p:sp>
    </p:spTree>
    <p:extLst>
      <p:ext uri="{BB962C8B-B14F-4D97-AF65-F5344CB8AC3E}">
        <p14:creationId xmlns:p14="http://schemas.microsoft.com/office/powerpoint/2010/main" val="280641045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20890"/>
            <a:ext cx="8229600" cy="530578"/>
          </a:xfrm>
        </p:spPr>
        <p:txBody>
          <a:bodyPr lIns="36000" tIns="36000" rIns="36000" bIns="36000" anchor="t" anchorCtr="0">
            <a:noAutofit/>
          </a:bodyPr>
          <a:lstStyle/>
          <a:p>
            <a:r>
              <a:rPr lang="cs-CZ" sz="3600" b="1" dirty="0">
                <a:solidFill>
                  <a:srgbClr val="D10202"/>
                </a:solidFill>
                <a:cs typeface="Arial"/>
              </a:rPr>
              <a:t>Vyplnění a podpis dokumentů</a:t>
            </a:r>
            <a:br>
              <a:rPr lang="cs-CZ" sz="3600" b="1" dirty="0">
                <a:solidFill>
                  <a:srgbClr val="D10202"/>
                </a:solidFill>
                <a:cs typeface="Arial"/>
              </a:rPr>
            </a:br>
            <a:r>
              <a:rPr lang="cs-CZ" sz="3600" b="1" dirty="0">
                <a:solidFill>
                  <a:srgbClr val="D10202"/>
                </a:solidFill>
                <a:cs typeface="Arial"/>
              </a:rPr>
              <a:t> </a:t>
            </a:r>
            <a:endParaRPr lang="en-US" sz="3600" b="1" dirty="0">
              <a:solidFill>
                <a:srgbClr val="D10202"/>
              </a:solidFill>
              <a:cs typeface="Arial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lIns="36000" tIns="36000" rIns="36000" bIns="36000">
            <a:normAutofit/>
          </a:bodyPr>
          <a:lstStyle/>
          <a:p>
            <a:r>
              <a:rPr lang="cs-CZ" altLang="cs-CZ" dirty="0"/>
              <a:t>Zkontrolujte a podepište smlouvu o umožnění studia (příp. včetně dodatku)</a:t>
            </a:r>
          </a:p>
          <a:p>
            <a:r>
              <a:rPr lang="cs-CZ" altLang="cs-CZ" dirty="0"/>
              <a:t>Nachystejte si vyplněné a podepsané BOZP a žádost o ISIC/ALIVE</a:t>
            </a:r>
          </a:p>
          <a:p>
            <a:r>
              <a:rPr lang="cs-CZ" altLang="cs-CZ" dirty="0"/>
              <a:t>Vyplňte a podepište zápisový list</a:t>
            </a:r>
          </a:p>
          <a:p>
            <a:r>
              <a:rPr lang="cs-CZ" altLang="cs-CZ" dirty="0"/>
              <a:t>Podepište převzetí rozhodnutí o přijetí ke studiu (viz razítko)</a:t>
            </a:r>
          </a:p>
        </p:txBody>
      </p:sp>
    </p:spTree>
    <p:extLst>
      <p:ext uri="{BB962C8B-B14F-4D97-AF65-F5344CB8AC3E}">
        <p14:creationId xmlns:p14="http://schemas.microsoft.com/office/powerpoint/2010/main" val="286810612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3994</TotalTime>
  <Words>545</Words>
  <Application>Microsoft Office PowerPoint</Application>
  <PresentationFormat>Předvádění na obrazovce (4:3)</PresentationFormat>
  <Paragraphs>97</Paragraphs>
  <Slides>10</Slides>
  <Notes>10</Notes>
  <HiddenSlides>0</HiddenSlides>
  <MMClips>0</MMClips>
  <ScaleCrop>false</ScaleCrop>
  <HeadingPairs>
    <vt:vector size="6" baseType="variant">
      <vt:variant>
        <vt:lpstr>Použitá písma</vt:lpstr>
      </vt:variant>
      <vt:variant>
        <vt:i4>4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10</vt:i4>
      </vt:variant>
    </vt:vector>
  </HeadingPairs>
  <TitlesOfParts>
    <vt:vector size="15" baseType="lpstr">
      <vt:lpstr>Arial</vt:lpstr>
      <vt:lpstr>Cailbri</vt:lpstr>
      <vt:lpstr>Calibri</vt:lpstr>
      <vt:lpstr>Wingdings</vt:lpstr>
      <vt:lpstr>Office Theme</vt:lpstr>
      <vt:lpstr>Zápis do 1. ročníku studia</vt:lpstr>
      <vt:lpstr>Informace o studijním programu</vt:lpstr>
      <vt:lpstr>IS MVŠO</vt:lpstr>
      <vt:lpstr>Dokumenty ke studiu</vt:lpstr>
      <vt:lpstr>Harmonogram AR 2022/2023 </vt:lpstr>
      <vt:lpstr>Informace o studijních profilacích</vt:lpstr>
      <vt:lpstr>Informace o studijních profilacích</vt:lpstr>
      <vt:lpstr>Studijní oddělení, Rektorát</vt:lpstr>
      <vt:lpstr>Vyplnění a podpis dokumentů  </vt:lpstr>
      <vt:lpstr>Hodně štěstí při studiu!</vt:lpstr>
    </vt:vector>
  </TitlesOfParts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Urbášková Jana</dc:creator>
  <cp:lastModifiedBy>Mánek Jiří</cp:lastModifiedBy>
  <cp:revision>232</cp:revision>
  <cp:lastPrinted>2018-08-31T05:41:14Z</cp:lastPrinted>
  <dcterms:created xsi:type="dcterms:W3CDTF">2012-07-19T22:32:54Z</dcterms:created>
  <dcterms:modified xsi:type="dcterms:W3CDTF">2022-08-17T06:33:19Z</dcterms:modified>
</cp:coreProperties>
</file>