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rawing1.xml" ContentType="application/vnd.ms-office.drawingml.diagramDrawing+xml"/>
  <Override PartName="/ppt/theme/themeOverride4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layout1.xml" ContentType="application/vnd.openxmlformats-officedocument.drawingml.diagram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5" r:id="rId4"/>
    <p:sldId id="279" r:id="rId5"/>
    <p:sldId id="278" r:id="rId6"/>
    <p:sldId id="261" r:id="rId7"/>
    <p:sldId id="262" r:id="rId8"/>
    <p:sldId id="263" r:id="rId9"/>
    <p:sldId id="264" r:id="rId10"/>
    <p:sldId id="280" r:id="rId11"/>
    <p:sldId id="269" r:id="rId12"/>
    <p:sldId id="271" r:id="rId13"/>
    <p:sldId id="277" r:id="rId14"/>
    <p:sldId id="281" r:id="rId15"/>
    <p:sldId id="267" r:id="rId16"/>
  </p:sldIdLst>
  <p:sldSz cx="9144000" cy="6858000" type="screen4x3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29" autoAdjust="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1C173-2340-4277-AE04-6FA9AFA240AD}" type="doc">
      <dgm:prSet loTypeId="urn:microsoft.com/office/officeart/2005/8/layout/hProcess9" loCatId="process" qsTypeId="urn:microsoft.com/office/officeart/2005/8/quickstyle/simple4" qsCatId="simple" csTypeId="urn:microsoft.com/office/officeart/2005/8/colors/accent2_3" csCatId="accent2" phldr="1"/>
      <dgm:spPr/>
    </dgm:pt>
    <dgm:pt modelId="{1AAB7599-BC1F-4AF8-B779-DCA831411AF8}">
      <dgm:prSet phldrT="[Text]"/>
      <dgm:spPr/>
      <dgm:t>
        <a:bodyPr/>
        <a:lstStyle/>
        <a:p>
          <a:r>
            <a:rPr lang="cs-CZ" dirty="0">
              <a:solidFill>
                <a:sysClr val="windowText" lastClr="000000"/>
              </a:solidFill>
            </a:rPr>
            <a:t>Rámcové sdělení případové studie (popis situace, požadované výstupy, zakončení atd.).</a:t>
          </a:r>
        </a:p>
      </dgm:t>
    </dgm:pt>
    <dgm:pt modelId="{73FD8089-FE2E-4E30-94FD-F687E7707D71}" type="parTrans" cxnId="{3E0A5A25-3A1A-434E-B543-D84556592A4B}">
      <dgm:prSet/>
      <dgm:spPr/>
      <dgm:t>
        <a:bodyPr/>
        <a:lstStyle/>
        <a:p>
          <a:endParaRPr lang="cs-CZ"/>
        </a:p>
      </dgm:t>
    </dgm:pt>
    <dgm:pt modelId="{6CE172CA-26AB-4BCE-9683-AA2820F64F7B}" type="sibTrans" cxnId="{3E0A5A25-3A1A-434E-B543-D84556592A4B}">
      <dgm:prSet/>
      <dgm:spPr/>
      <dgm:t>
        <a:bodyPr/>
        <a:lstStyle/>
        <a:p>
          <a:endParaRPr lang="cs-CZ"/>
        </a:p>
      </dgm:t>
    </dgm:pt>
    <dgm:pt modelId="{336DD1A4-50A4-48C5-BAA3-36CE5BE9A567}">
      <dgm:prSet phldrT="[Text]"/>
      <dgm:spPr/>
      <dgm:t>
        <a:bodyPr/>
        <a:lstStyle/>
        <a:p>
          <a:r>
            <a:rPr lang="cs-CZ" dirty="0">
              <a:solidFill>
                <a:sysClr val="windowText" lastClr="000000"/>
              </a:solidFill>
            </a:rPr>
            <a:t>Zpřesňování případové studie </a:t>
          </a:r>
          <a:br>
            <a:rPr lang="cs-CZ" dirty="0">
              <a:solidFill>
                <a:sysClr val="windowText" lastClr="000000"/>
              </a:solidFill>
            </a:rPr>
          </a:br>
          <a:r>
            <a:rPr lang="cs-CZ" dirty="0">
              <a:solidFill>
                <a:sysClr val="windowText" lastClr="000000"/>
              </a:solidFill>
            </a:rPr>
            <a:t>dle vašich potřeb </a:t>
          </a:r>
          <a:br>
            <a:rPr lang="cs-CZ" dirty="0">
              <a:solidFill>
                <a:sysClr val="windowText" lastClr="000000"/>
              </a:solidFill>
            </a:rPr>
          </a:br>
          <a:r>
            <a:rPr lang="cs-CZ" dirty="0">
              <a:solidFill>
                <a:sysClr val="windowText" lastClr="000000"/>
              </a:solidFill>
            </a:rPr>
            <a:t>a požadavků.</a:t>
          </a:r>
        </a:p>
      </dgm:t>
    </dgm:pt>
    <dgm:pt modelId="{0ED8C2BA-CA9F-4FD0-96D2-FEF7A97C1CE7}" type="parTrans" cxnId="{8D0E766B-DF0A-49A5-B413-CEAAAA1B97A7}">
      <dgm:prSet/>
      <dgm:spPr/>
      <dgm:t>
        <a:bodyPr/>
        <a:lstStyle/>
        <a:p>
          <a:endParaRPr lang="cs-CZ"/>
        </a:p>
      </dgm:t>
    </dgm:pt>
    <dgm:pt modelId="{4DC21489-5C5C-43C6-A988-063471B696A1}" type="sibTrans" cxnId="{8D0E766B-DF0A-49A5-B413-CEAAAA1B97A7}">
      <dgm:prSet/>
      <dgm:spPr/>
      <dgm:t>
        <a:bodyPr/>
        <a:lstStyle/>
        <a:p>
          <a:endParaRPr lang="cs-CZ"/>
        </a:p>
      </dgm:t>
    </dgm:pt>
    <dgm:pt modelId="{C0AD99E2-4527-494A-BED1-EECAA33DCA21}">
      <dgm:prSet phldrT="[Text]" custT="1"/>
      <dgm:spPr/>
      <dgm:t>
        <a:bodyPr/>
        <a:lstStyle/>
        <a:p>
          <a:r>
            <a:rPr lang="cs-CZ" sz="1400" dirty="0">
              <a:solidFill>
                <a:sysClr val="windowText" lastClr="000000"/>
              </a:solidFill>
            </a:rPr>
            <a:t>Řešení případové studie - setkávání </a:t>
          </a:r>
          <a:br>
            <a:rPr lang="cs-CZ" sz="1400" dirty="0">
              <a:solidFill>
                <a:sysClr val="windowText" lastClr="000000"/>
              </a:solidFill>
            </a:rPr>
          </a:br>
          <a:r>
            <a:rPr lang="cs-CZ" sz="1400" dirty="0">
              <a:solidFill>
                <a:sysClr val="windowText" lastClr="000000"/>
              </a:solidFill>
            </a:rPr>
            <a:t>s garanty jednotlivých předmětů </a:t>
          </a:r>
          <a:br>
            <a:rPr lang="cs-CZ" sz="1400" dirty="0">
              <a:solidFill>
                <a:sysClr val="windowText" lastClr="000000"/>
              </a:solidFill>
            </a:rPr>
          </a:br>
          <a:r>
            <a:rPr lang="cs-CZ" sz="1400" dirty="0">
              <a:solidFill>
                <a:sysClr val="windowText" lastClr="000000"/>
              </a:solidFill>
            </a:rPr>
            <a:t>v průběhu semestru, konzultace v rámci konzultačních hodin či volitelných setkání </a:t>
          </a:r>
          <a:br>
            <a:rPr lang="cs-CZ" sz="1400" dirty="0">
              <a:solidFill>
                <a:sysClr val="windowText" lastClr="000000"/>
              </a:solidFill>
            </a:rPr>
          </a:br>
          <a:r>
            <a:rPr lang="cs-CZ" sz="1400" dirty="0">
              <a:solidFill>
                <a:sysClr val="windowText" lastClr="000000"/>
              </a:solidFill>
            </a:rPr>
            <a:t>a odevzdávání dílčích výstupů. </a:t>
          </a:r>
        </a:p>
      </dgm:t>
    </dgm:pt>
    <dgm:pt modelId="{4CE6A6DA-5D69-4897-ABA2-F6BC2B8A97E5}" type="parTrans" cxnId="{62AC2F4C-871B-4CAF-BF86-DFCF5ECD5BFA}">
      <dgm:prSet/>
      <dgm:spPr/>
      <dgm:t>
        <a:bodyPr/>
        <a:lstStyle/>
        <a:p>
          <a:endParaRPr lang="cs-CZ"/>
        </a:p>
      </dgm:t>
    </dgm:pt>
    <dgm:pt modelId="{1CE89D70-41F8-4A85-9D71-2DB557456485}" type="sibTrans" cxnId="{62AC2F4C-871B-4CAF-BF86-DFCF5ECD5BFA}">
      <dgm:prSet/>
      <dgm:spPr/>
      <dgm:t>
        <a:bodyPr/>
        <a:lstStyle/>
        <a:p>
          <a:endParaRPr lang="cs-CZ"/>
        </a:p>
      </dgm:t>
    </dgm:pt>
    <dgm:pt modelId="{137E40C1-4E98-49CB-A44F-1097C6B7551C}">
      <dgm:prSet phldrT="[Text]" custT="1"/>
      <dgm:spPr/>
      <dgm:t>
        <a:bodyPr/>
        <a:lstStyle/>
        <a:p>
          <a:r>
            <a:rPr lang="cs-CZ" sz="1400" dirty="0">
              <a:solidFill>
                <a:sysClr val="windowText" lastClr="000000"/>
              </a:solidFill>
            </a:rPr>
            <a:t>Před zápočtovým týdnem obhajoba finálních výstupů - úspěšná obhajoba znamená splnění  dílčí  podmínky </a:t>
          </a:r>
          <a:br>
            <a:rPr lang="cs-CZ" sz="1400" dirty="0">
              <a:solidFill>
                <a:sysClr val="windowText" lastClr="000000"/>
              </a:solidFill>
            </a:rPr>
          </a:br>
          <a:r>
            <a:rPr lang="cs-CZ" sz="1400" dirty="0">
              <a:solidFill>
                <a:sysClr val="windowText" lastClr="000000"/>
              </a:solidFill>
            </a:rPr>
            <a:t>k tomu, abyste mohli jít vykonat zápočty </a:t>
          </a:r>
          <a:br>
            <a:rPr lang="cs-CZ" sz="1400" dirty="0">
              <a:solidFill>
                <a:sysClr val="windowText" lastClr="000000"/>
              </a:solidFill>
            </a:rPr>
          </a:br>
          <a:r>
            <a:rPr lang="cs-CZ" sz="1400" dirty="0">
              <a:solidFill>
                <a:sysClr val="windowText" lastClr="000000"/>
              </a:solidFill>
            </a:rPr>
            <a:t>z vybraných předmětů, které zasahují do případové studie.   </a:t>
          </a:r>
        </a:p>
      </dgm:t>
    </dgm:pt>
    <dgm:pt modelId="{88C254C3-3213-4040-85E3-BBBAD2601A99}" type="parTrans" cxnId="{75C713F2-30BD-4428-846D-1308561142F3}">
      <dgm:prSet/>
      <dgm:spPr/>
      <dgm:t>
        <a:bodyPr/>
        <a:lstStyle/>
        <a:p>
          <a:endParaRPr lang="cs-CZ"/>
        </a:p>
      </dgm:t>
    </dgm:pt>
    <dgm:pt modelId="{B4E54372-CDED-4F6F-838E-695DD47734FF}" type="sibTrans" cxnId="{75C713F2-30BD-4428-846D-1308561142F3}">
      <dgm:prSet/>
      <dgm:spPr/>
      <dgm:t>
        <a:bodyPr/>
        <a:lstStyle/>
        <a:p>
          <a:endParaRPr lang="cs-CZ"/>
        </a:p>
      </dgm:t>
    </dgm:pt>
    <dgm:pt modelId="{088AD339-6E71-4BEB-9696-9C4B74C34F63}">
      <dgm:prSet phldrT="[Text]"/>
      <dgm:spPr/>
      <dgm:t>
        <a:bodyPr/>
        <a:lstStyle/>
        <a:p>
          <a:r>
            <a:rPr lang="cs-CZ" dirty="0">
              <a:solidFill>
                <a:sysClr val="windowText" lastClr="000000"/>
              </a:solidFill>
            </a:rPr>
            <a:t>Rozdělení do 3-4 členných skupin.</a:t>
          </a:r>
        </a:p>
      </dgm:t>
    </dgm:pt>
    <dgm:pt modelId="{11C4897F-AB8E-4691-9EFB-FCA19B8AEB0E}" type="parTrans" cxnId="{7D453E14-E459-41BC-B17A-7C97D23951D0}">
      <dgm:prSet/>
      <dgm:spPr/>
      <dgm:t>
        <a:bodyPr/>
        <a:lstStyle/>
        <a:p>
          <a:endParaRPr lang="cs-CZ"/>
        </a:p>
      </dgm:t>
    </dgm:pt>
    <dgm:pt modelId="{20D3432D-67AF-4677-931F-503BEC64C274}" type="sibTrans" cxnId="{7D453E14-E459-41BC-B17A-7C97D23951D0}">
      <dgm:prSet/>
      <dgm:spPr/>
      <dgm:t>
        <a:bodyPr/>
        <a:lstStyle/>
        <a:p>
          <a:endParaRPr lang="cs-CZ"/>
        </a:p>
      </dgm:t>
    </dgm:pt>
    <dgm:pt modelId="{39B1282D-CEAD-4710-A598-040D1EF10784}" type="pres">
      <dgm:prSet presAssocID="{6D51C173-2340-4277-AE04-6FA9AFA240AD}" presName="CompostProcess" presStyleCnt="0">
        <dgm:presLayoutVars>
          <dgm:dir/>
          <dgm:resizeHandles val="exact"/>
        </dgm:presLayoutVars>
      </dgm:prSet>
      <dgm:spPr/>
    </dgm:pt>
    <dgm:pt modelId="{C625647E-C4C9-439F-8D51-0CA72B1BB923}" type="pres">
      <dgm:prSet presAssocID="{6D51C173-2340-4277-AE04-6FA9AFA240AD}" presName="arrow" presStyleLbl="bgShp" presStyleIdx="0" presStyleCnt="1"/>
      <dgm:spPr/>
    </dgm:pt>
    <dgm:pt modelId="{E365D44A-10BC-43C8-8214-EC730D9ECC0D}" type="pres">
      <dgm:prSet presAssocID="{6D51C173-2340-4277-AE04-6FA9AFA240AD}" presName="linearProcess" presStyleCnt="0"/>
      <dgm:spPr/>
    </dgm:pt>
    <dgm:pt modelId="{7650160B-A046-4BAA-91FC-D2A2C5D819EC}" type="pres">
      <dgm:prSet presAssocID="{088AD339-6E71-4BEB-9696-9C4B74C34F63}" presName="textNode" presStyleLbl="node1" presStyleIdx="0" presStyleCnt="5" custScaleX="68838">
        <dgm:presLayoutVars>
          <dgm:bulletEnabled val="1"/>
        </dgm:presLayoutVars>
      </dgm:prSet>
      <dgm:spPr/>
    </dgm:pt>
    <dgm:pt modelId="{E93D8A69-4962-4D42-A60D-672CD5864A22}" type="pres">
      <dgm:prSet presAssocID="{20D3432D-67AF-4677-931F-503BEC64C274}" presName="sibTrans" presStyleCnt="0"/>
      <dgm:spPr/>
    </dgm:pt>
    <dgm:pt modelId="{276BEFB4-9647-4FB9-B235-CF560BD7DC0F}" type="pres">
      <dgm:prSet presAssocID="{1AAB7599-BC1F-4AF8-B779-DCA831411AF8}" presName="textNode" presStyleLbl="node1" presStyleIdx="1" presStyleCnt="5">
        <dgm:presLayoutVars>
          <dgm:bulletEnabled val="1"/>
        </dgm:presLayoutVars>
      </dgm:prSet>
      <dgm:spPr/>
    </dgm:pt>
    <dgm:pt modelId="{C9F98145-53DA-40AA-876E-59CF8499F99D}" type="pres">
      <dgm:prSet presAssocID="{6CE172CA-26AB-4BCE-9683-AA2820F64F7B}" presName="sibTrans" presStyleCnt="0"/>
      <dgm:spPr/>
    </dgm:pt>
    <dgm:pt modelId="{F40411FA-EE16-44FA-B53A-4B075555D6A7}" type="pres">
      <dgm:prSet presAssocID="{336DD1A4-50A4-48C5-BAA3-36CE5BE9A567}" presName="textNode" presStyleLbl="node1" presStyleIdx="2" presStyleCnt="5" custScaleX="86002">
        <dgm:presLayoutVars>
          <dgm:bulletEnabled val="1"/>
        </dgm:presLayoutVars>
      </dgm:prSet>
      <dgm:spPr/>
    </dgm:pt>
    <dgm:pt modelId="{98981BF6-78EC-4E89-B0A1-0A2B394CFE77}" type="pres">
      <dgm:prSet presAssocID="{4DC21489-5C5C-43C6-A988-063471B696A1}" presName="sibTrans" presStyleCnt="0"/>
      <dgm:spPr/>
    </dgm:pt>
    <dgm:pt modelId="{E8DFEC62-7F50-433C-9FBB-7ED569F623CA}" type="pres">
      <dgm:prSet presAssocID="{C0AD99E2-4527-494A-BED1-EECAA33DCA21}" presName="textNode" presStyleLbl="node1" presStyleIdx="3" presStyleCnt="5" custScaleX="114605" custScaleY="171131">
        <dgm:presLayoutVars>
          <dgm:bulletEnabled val="1"/>
        </dgm:presLayoutVars>
      </dgm:prSet>
      <dgm:spPr/>
    </dgm:pt>
    <dgm:pt modelId="{933077C2-8F9B-4DFE-8179-B98E092FE0F1}" type="pres">
      <dgm:prSet presAssocID="{1CE89D70-41F8-4A85-9D71-2DB557456485}" presName="sibTrans" presStyleCnt="0"/>
      <dgm:spPr/>
    </dgm:pt>
    <dgm:pt modelId="{3E704829-472C-4772-908F-290854A8C9CF}" type="pres">
      <dgm:prSet presAssocID="{137E40C1-4E98-49CB-A44F-1097C6B7551C}" presName="textNode" presStyleLbl="node1" presStyleIdx="4" presStyleCnt="5" custScaleY="169693">
        <dgm:presLayoutVars>
          <dgm:bulletEnabled val="1"/>
        </dgm:presLayoutVars>
      </dgm:prSet>
      <dgm:spPr/>
    </dgm:pt>
  </dgm:ptLst>
  <dgm:cxnLst>
    <dgm:cxn modelId="{3DDE8205-F48D-4C7B-A578-F762316E6881}" type="presOf" srcId="{6D51C173-2340-4277-AE04-6FA9AFA240AD}" destId="{39B1282D-CEAD-4710-A598-040D1EF10784}" srcOrd="0" destOrd="0" presId="urn:microsoft.com/office/officeart/2005/8/layout/hProcess9"/>
    <dgm:cxn modelId="{7D453E14-E459-41BC-B17A-7C97D23951D0}" srcId="{6D51C173-2340-4277-AE04-6FA9AFA240AD}" destId="{088AD339-6E71-4BEB-9696-9C4B74C34F63}" srcOrd="0" destOrd="0" parTransId="{11C4897F-AB8E-4691-9EFB-FCA19B8AEB0E}" sibTransId="{20D3432D-67AF-4677-931F-503BEC64C274}"/>
    <dgm:cxn modelId="{3E0A5A25-3A1A-434E-B543-D84556592A4B}" srcId="{6D51C173-2340-4277-AE04-6FA9AFA240AD}" destId="{1AAB7599-BC1F-4AF8-B779-DCA831411AF8}" srcOrd="1" destOrd="0" parTransId="{73FD8089-FE2E-4E30-94FD-F687E7707D71}" sibTransId="{6CE172CA-26AB-4BCE-9683-AA2820F64F7B}"/>
    <dgm:cxn modelId="{5210952E-E280-479D-970D-F8CF1537D8BF}" type="presOf" srcId="{137E40C1-4E98-49CB-A44F-1097C6B7551C}" destId="{3E704829-472C-4772-908F-290854A8C9CF}" srcOrd="0" destOrd="0" presId="urn:microsoft.com/office/officeart/2005/8/layout/hProcess9"/>
    <dgm:cxn modelId="{ADD5303B-3BA6-4C0C-BF5C-8D8B048FB846}" type="presOf" srcId="{336DD1A4-50A4-48C5-BAA3-36CE5BE9A567}" destId="{F40411FA-EE16-44FA-B53A-4B075555D6A7}" srcOrd="0" destOrd="0" presId="urn:microsoft.com/office/officeart/2005/8/layout/hProcess9"/>
    <dgm:cxn modelId="{8D0E766B-DF0A-49A5-B413-CEAAAA1B97A7}" srcId="{6D51C173-2340-4277-AE04-6FA9AFA240AD}" destId="{336DD1A4-50A4-48C5-BAA3-36CE5BE9A567}" srcOrd="2" destOrd="0" parTransId="{0ED8C2BA-CA9F-4FD0-96D2-FEF7A97C1CE7}" sibTransId="{4DC21489-5C5C-43C6-A988-063471B696A1}"/>
    <dgm:cxn modelId="{62AC2F4C-871B-4CAF-BF86-DFCF5ECD5BFA}" srcId="{6D51C173-2340-4277-AE04-6FA9AFA240AD}" destId="{C0AD99E2-4527-494A-BED1-EECAA33DCA21}" srcOrd="3" destOrd="0" parTransId="{4CE6A6DA-5D69-4897-ABA2-F6BC2B8A97E5}" sibTransId="{1CE89D70-41F8-4A85-9D71-2DB557456485}"/>
    <dgm:cxn modelId="{B87003D4-780F-4CD3-B3FA-BE53ABFC1BD4}" type="presOf" srcId="{088AD339-6E71-4BEB-9696-9C4B74C34F63}" destId="{7650160B-A046-4BAA-91FC-D2A2C5D819EC}" srcOrd="0" destOrd="0" presId="urn:microsoft.com/office/officeart/2005/8/layout/hProcess9"/>
    <dgm:cxn modelId="{81BBFCD4-8767-4F71-A529-507308DFD508}" type="presOf" srcId="{1AAB7599-BC1F-4AF8-B779-DCA831411AF8}" destId="{276BEFB4-9647-4FB9-B235-CF560BD7DC0F}" srcOrd="0" destOrd="0" presId="urn:microsoft.com/office/officeart/2005/8/layout/hProcess9"/>
    <dgm:cxn modelId="{A72F8ADF-31BE-4096-BD71-01D004798C73}" type="presOf" srcId="{C0AD99E2-4527-494A-BED1-EECAA33DCA21}" destId="{E8DFEC62-7F50-433C-9FBB-7ED569F623CA}" srcOrd="0" destOrd="0" presId="urn:microsoft.com/office/officeart/2005/8/layout/hProcess9"/>
    <dgm:cxn modelId="{75C713F2-30BD-4428-846D-1308561142F3}" srcId="{6D51C173-2340-4277-AE04-6FA9AFA240AD}" destId="{137E40C1-4E98-49CB-A44F-1097C6B7551C}" srcOrd="4" destOrd="0" parTransId="{88C254C3-3213-4040-85E3-BBBAD2601A99}" sibTransId="{B4E54372-CDED-4F6F-838E-695DD47734FF}"/>
    <dgm:cxn modelId="{42F171C9-B51A-408A-B7C9-6573B4B986F6}" type="presParOf" srcId="{39B1282D-CEAD-4710-A598-040D1EF10784}" destId="{C625647E-C4C9-439F-8D51-0CA72B1BB923}" srcOrd="0" destOrd="0" presId="urn:microsoft.com/office/officeart/2005/8/layout/hProcess9"/>
    <dgm:cxn modelId="{6FE3A6B9-C21E-4223-938F-50474BE7A949}" type="presParOf" srcId="{39B1282D-CEAD-4710-A598-040D1EF10784}" destId="{E365D44A-10BC-43C8-8214-EC730D9ECC0D}" srcOrd="1" destOrd="0" presId="urn:microsoft.com/office/officeart/2005/8/layout/hProcess9"/>
    <dgm:cxn modelId="{B5B30E48-2BD3-4730-938C-C02003AE7D87}" type="presParOf" srcId="{E365D44A-10BC-43C8-8214-EC730D9ECC0D}" destId="{7650160B-A046-4BAA-91FC-D2A2C5D819EC}" srcOrd="0" destOrd="0" presId="urn:microsoft.com/office/officeart/2005/8/layout/hProcess9"/>
    <dgm:cxn modelId="{602BEED4-9E0D-4BE8-996E-41F89DDDCA0F}" type="presParOf" srcId="{E365D44A-10BC-43C8-8214-EC730D9ECC0D}" destId="{E93D8A69-4962-4D42-A60D-672CD5864A22}" srcOrd="1" destOrd="0" presId="urn:microsoft.com/office/officeart/2005/8/layout/hProcess9"/>
    <dgm:cxn modelId="{6C46091C-849E-49A6-93EB-A21B7E67F559}" type="presParOf" srcId="{E365D44A-10BC-43C8-8214-EC730D9ECC0D}" destId="{276BEFB4-9647-4FB9-B235-CF560BD7DC0F}" srcOrd="2" destOrd="0" presId="urn:microsoft.com/office/officeart/2005/8/layout/hProcess9"/>
    <dgm:cxn modelId="{7D3E6D55-FD42-4E47-89B9-D758FCBAB4D2}" type="presParOf" srcId="{E365D44A-10BC-43C8-8214-EC730D9ECC0D}" destId="{C9F98145-53DA-40AA-876E-59CF8499F99D}" srcOrd="3" destOrd="0" presId="urn:microsoft.com/office/officeart/2005/8/layout/hProcess9"/>
    <dgm:cxn modelId="{0F16D162-B99F-4A19-B40C-CFD8C918F791}" type="presParOf" srcId="{E365D44A-10BC-43C8-8214-EC730D9ECC0D}" destId="{F40411FA-EE16-44FA-B53A-4B075555D6A7}" srcOrd="4" destOrd="0" presId="urn:microsoft.com/office/officeart/2005/8/layout/hProcess9"/>
    <dgm:cxn modelId="{87F41FA4-0B59-4B16-A84C-22A4A8E8B9BA}" type="presParOf" srcId="{E365D44A-10BC-43C8-8214-EC730D9ECC0D}" destId="{98981BF6-78EC-4E89-B0A1-0A2B394CFE77}" srcOrd="5" destOrd="0" presId="urn:microsoft.com/office/officeart/2005/8/layout/hProcess9"/>
    <dgm:cxn modelId="{9EB8DCE9-2BD2-4DC6-B10A-F538919628F1}" type="presParOf" srcId="{E365D44A-10BC-43C8-8214-EC730D9ECC0D}" destId="{E8DFEC62-7F50-433C-9FBB-7ED569F623CA}" srcOrd="6" destOrd="0" presId="urn:microsoft.com/office/officeart/2005/8/layout/hProcess9"/>
    <dgm:cxn modelId="{0354106D-3B41-467F-84BD-BC3AE3D3DEA1}" type="presParOf" srcId="{E365D44A-10BC-43C8-8214-EC730D9ECC0D}" destId="{933077C2-8F9B-4DFE-8179-B98E092FE0F1}" srcOrd="7" destOrd="0" presId="urn:microsoft.com/office/officeart/2005/8/layout/hProcess9"/>
    <dgm:cxn modelId="{54F6B72E-FDB8-4066-82D3-7B5F27E27DFD}" type="presParOf" srcId="{E365D44A-10BC-43C8-8214-EC730D9ECC0D}" destId="{3E704829-472C-4772-908F-290854A8C9C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5647E-C4C9-439F-8D51-0CA72B1BB923}">
      <dsp:nvSpPr>
        <dsp:cNvPr id="0" name=""/>
        <dsp:cNvSpPr/>
      </dsp:nvSpPr>
      <dsp:spPr>
        <a:xfrm>
          <a:off x="605546" y="0"/>
          <a:ext cx="6862863" cy="443747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50160B-A046-4BAA-91FC-D2A2C5D819EC}">
      <dsp:nvSpPr>
        <dsp:cNvPr id="0" name=""/>
        <dsp:cNvSpPr/>
      </dsp:nvSpPr>
      <dsp:spPr>
        <a:xfrm>
          <a:off x="4178" y="1331241"/>
          <a:ext cx="1134386" cy="177498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ysClr val="windowText" lastClr="000000"/>
              </a:solidFill>
            </a:rPr>
            <a:t>Rozdělení do 3-4 členných skupin.</a:t>
          </a:r>
        </a:p>
      </dsp:txBody>
      <dsp:txXfrm>
        <a:off x="59554" y="1386617"/>
        <a:ext cx="1023634" cy="1664236"/>
      </dsp:txXfrm>
    </dsp:sp>
    <dsp:sp modelId="{276BEFB4-9647-4FB9-B235-CF560BD7DC0F}">
      <dsp:nvSpPr>
        <dsp:cNvPr id="0" name=""/>
        <dsp:cNvSpPr/>
      </dsp:nvSpPr>
      <dsp:spPr>
        <a:xfrm>
          <a:off x="1220960" y="1331241"/>
          <a:ext cx="1647907" cy="177498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ysClr val="windowText" lastClr="000000"/>
              </a:solidFill>
            </a:rPr>
            <a:t>Rámcové sdělení případové studie (popis situace, požadované výstupy, zakončení atd.).</a:t>
          </a:r>
        </a:p>
      </dsp:txBody>
      <dsp:txXfrm>
        <a:off x="1301404" y="1411685"/>
        <a:ext cx="1487019" cy="1614100"/>
      </dsp:txXfrm>
    </dsp:sp>
    <dsp:sp modelId="{F40411FA-EE16-44FA-B53A-4B075555D6A7}">
      <dsp:nvSpPr>
        <dsp:cNvPr id="0" name=""/>
        <dsp:cNvSpPr/>
      </dsp:nvSpPr>
      <dsp:spPr>
        <a:xfrm>
          <a:off x="2951263" y="1331241"/>
          <a:ext cx="1417233" cy="177498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ysClr val="windowText" lastClr="000000"/>
              </a:solidFill>
            </a:rPr>
            <a:t>Zpřesňování případové studie </a:t>
          </a:r>
          <a:br>
            <a:rPr lang="cs-CZ" sz="1500" kern="1200" dirty="0">
              <a:solidFill>
                <a:sysClr val="windowText" lastClr="000000"/>
              </a:solidFill>
            </a:rPr>
          </a:br>
          <a:r>
            <a:rPr lang="cs-CZ" sz="1500" kern="1200" dirty="0">
              <a:solidFill>
                <a:sysClr val="windowText" lastClr="000000"/>
              </a:solidFill>
            </a:rPr>
            <a:t>dle vašich potřeb </a:t>
          </a:r>
          <a:br>
            <a:rPr lang="cs-CZ" sz="1500" kern="1200" dirty="0">
              <a:solidFill>
                <a:sysClr val="windowText" lastClr="000000"/>
              </a:solidFill>
            </a:rPr>
          </a:br>
          <a:r>
            <a:rPr lang="cs-CZ" sz="1500" kern="1200" dirty="0">
              <a:solidFill>
                <a:sysClr val="windowText" lastClr="000000"/>
              </a:solidFill>
            </a:rPr>
            <a:t>a požadavků.</a:t>
          </a:r>
        </a:p>
      </dsp:txBody>
      <dsp:txXfrm>
        <a:off x="3020447" y="1400425"/>
        <a:ext cx="1278865" cy="1636620"/>
      </dsp:txXfrm>
    </dsp:sp>
    <dsp:sp modelId="{E8DFEC62-7F50-433C-9FBB-7ED569F623CA}">
      <dsp:nvSpPr>
        <dsp:cNvPr id="0" name=""/>
        <dsp:cNvSpPr/>
      </dsp:nvSpPr>
      <dsp:spPr>
        <a:xfrm>
          <a:off x="4450891" y="699957"/>
          <a:ext cx="1888584" cy="3037556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ysClr val="windowText" lastClr="000000"/>
              </a:solidFill>
            </a:rPr>
            <a:t>Řešení případové studie - setkávání </a:t>
          </a:r>
          <a:br>
            <a:rPr lang="cs-CZ" sz="1400" kern="1200" dirty="0">
              <a:solidFill>
                <a:sysClr val="windowText" lastClr="000000"/>
              </a:solidFill>
            </a:rPr>
          </a:br>
          <a:r>
            <a:rPr lang="cs-CZ" sz="1400" kern="1200" dirty="0">
              <a:solidFill>
                <a:sysClr val="windowText" lastClr="000000"/>
              </a:solidFill>
            </a:rPr>
            <a:t>s garanty jednotlivých předmětů </a:t>
          </a:r>
          <a:br>
            <a:rPr lang="cs-CZ" sz="1400" kern="1200" dirty="0">
              <a:solidFill>
                <a:sysClr val="windowText" lastClr="000000"/>
              </a:solidFill>
            </a:rPr>
          </a:br>
          <a:r>
            <a:rPr lang="cs-CZ" sz="1400" kern="1200" dirty="0">
              <a:solidFill>
                <a:sysClr val="windowText" lastClr="000000"/>
              </a:solidFill>
            </a:rPr>
            <a:t>v průběhu semestru, konzultace v rámci konzultačních hodin či volitelných setkání </a:t>
          </a:r>
          <a:br>
            <a:rPr lang="cs-CZ" sz="1400" kern="1200" dirty="0">
              <a:solidFill>
                <a:sysClr val="windowText" lastClr="000000"/>
              </a:solidFill>
            </a:rPr>
          </a:br>
          <a:r>
            <a:rPr lang="cs-CZ" sz="1400" kern="1200" dirty="0">
              <a:solidFill>
                <a:sysClr val="windowText" lastClr="000000"/>
              </a:solidFill>
            </a:rPr>
            <a:t>a odevzdávání dílčích výstupů. </a:t>
          </a:r>
        </a:p>
      </dsp:txBody>
      <dsp:txXfrm>
        <a:off x="4543084" y="792150"/>
        <a:ext cx="1704198" cy="2853170"/>
      </dsp:txXfrm>
    </dsp:sp>
    <dsp:sp modelId="{3E704829-472C-4772-908F-290854A8C9CF}">
      <dsp:nvSpPr>
        <dsp:cNvPr id="0" name=""/>
        <dsp:cNvSpPr/>
      </dsp:nvSpPr>
      <dsp:spPr>
        <a:xfrm>
          <a:off x="6421871" y="712720"/>
          <a:ext cx="1647907" cy="301203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ysClr val="windowText" lastClr="000000"/>
              </a:solidFill>
            </a:rPr>
            <a:t>Před zápočtovým týdnem obhajoba finálních výstupů - úspěšná obhajoba znamená splnění  dílčí  podmínky </a:t>
          </a:r>
          <a:br>
            <a:rPr lang="cs-CZ" sz="1400" kern="1200" dirty="0">
              <a:solidFill>
                <a:sysClr val="windowText" lastClr="000000"/>
              </a:solidFill>
            </a:rPr>
          </a:br>
          <a:r>
            <a:rPr lang="cs-CZ" sz="1400" kern="1200" dirty="0">
              <a:solidFill>
                <a:sysClr val="windowText" lastClr="000000"/>
              </a:solidFill>
            </a:rPr>
            <a:t>k tomu, abyste mohli jít vykonat zápočty </a:t>
          </a:r>
          <a:br>
            <a:rPr lang="cs-CZ" sz="1400" kern="1200" dirty="0">
              <a:solidFill>
                <a:sysClr val="windowText" lastClr="000000"/>
              </a:solidFill>
            </a:rPr>
          </a:br>
          <a:r>
            <a:rPr lang="cs-CZ" sz="1400" kern="1200" dirty="0">
              <a:solidFill>
                <a:sysClr val="windowText" lastClr="000000"/>
              </a:solidFill>
            </a:rPr>
            <a:t>z vybraných předmětů, které zasahují do případové studie.   </a:t>
          </a:r>
        </a:p>
      </dsp:txBody>
      <dsp:txXfrm>
        <a:off x="6502315" y="793164"/>
        <a:ext cx="1487019" cy="285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4" y="1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4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4" y="6456614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9918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2028" y="0"/>
            <a:ext cx="4279918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965" y="3229277"/>
            <a:ext cx="7900322" cy="30586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378"/>
            <a:ext cx="4279918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2028" y="6456378"/>
            <a:ext cx="4279918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Případová studie</a:t>
            </a:r>
            <a:br>
              <a:rPr lang="cs-CZ" sz="3000" b="1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1. ročník</a:t>
            </a:r>
            <a:br>
              <a:rPr lang="cs-CZ" sz="3000" b="1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3000" b="1" dirty="0">
                <a:solidFill>
                  <a:srgbClr val="D10202"/>
                </a:solidFill>
                <a:latin typeface="+mn-lt"/>
                <a:cs typeface="Arial"/>
              </a:rPr>
              <a:t> </a:t>
            </a:r>
            <a:r>
              <a:rPr lang="cs-CZ" sz="2200" b="1" dirty="0">
                <a:solidFill>
                  <a:srgbClr val="D10202"/>
                </a:solidFill>
                <a:latin typeface="+mn-lt"/>
                <a:cs typeface="Arial"/>
              </a:rPr>
              <a:t>akademický rok 2019/2020</a:t>
            </a:r>
            <a:endParaRPr lang="en-US" sz="22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pPr algn="l"/>
            <a:r>
              <a:rPr lang="cs-CZ" sz="2600" dirty="0">
                <a:latin typeface="+mn-lt"/>
                <a:cs typeface="Arial"/>
              </a:rPr>
              <a:t>Bc. Titzová Štěpánka</a:t>
            </a:r>
          </a:p>
          <a:p>
            <a:pPr algn="l"/>
            <a:r>
              <a:rPr lang="cs-CZ" sz="2600" dirty="0">
                <a:latin typeface="+mn-lt"/>
                <a:cs typeface="Arial"/>
              </a:rPr>
              <a:t>Stepanka.titzova@mvso.cz </a:t>
            </a:r>
          </a:p>
          <a:p>
            <a:pPr algn="l"/>
            <a:r>
              <a:rPr lang="cs-CZ" sz="2600" dirty="0">
                <a:latin typeface="+mn-lt"/>
                <a:cs typeface="Arial"/>
              </a:rPr>
              <a:t>Olomouc, 2020</a:t>
            </a:r>
            <a:endParaRPr lang="en-US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ORGANIZACE III 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Rozdělení do skupin po </a:t>
            </a:r>
            <a:r>
              <a:rPr lang="cs-CZ" sz="2400" b="1" dirty="0"/>
              <a:t>3-4 studentech </a:t>
            </a:r>
            <a:r>
              <a:rPr lang="cs-CZ" sz="1600" b="1" dirty="0">
                <a:solidFill>
                  <a:srgbClr val="FF0000"/>
                </a:solidFill>
              </a:rPr>
              <a:t>(rozdělit se dle skupiny cvičení)</a:t>
            </a:r>
            <a:endParaRPr lang="cs-CZ" sz="1600" dirty="0">
              <a:solidFill>
                <a:srgbClr val="FF0000"/>
              </a:solidFill>
            </a:endParaRPr>
          </a:p>
          <a:p>
            <a:r>
              <a:rPr lang="cs-CZ" sz="2400" dirty="0"/>
              <a:t>Obdržení zadání/šablony pro vypracování </a:t>
            </a:r>
            <a:r>
              <a:rPr lang="cs-CZ" sz="2400" b="1" dirty="0"/>
              <a:t>již na webu MVŠO</a:t>
            </a:r>
          </a:p>
          <a:p>
            <a:r>
              <a:rPr lang="cs-CZ" sz="2400" b="1" dirty="0"/>
              <a:t>Povinná konzultace celé skupiny </a:t>
            </a:r>
            <a:r>
              <a:rPr lang="cs-CZ" sz="2400" dirty="0"/>
              <a:t>k zadání a organizaci 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b="1" dirty="0"/>
              <a:t>před odevzdáním 2. uzlového bodu</a:t>
            </a:r>
          </a:p>
          <a:p>
            <a:pPr marL="457200" lvl="1" indent="0">
              <a:buNone/>
            </a:pPr>
            <a:r>
              <a:rPr lang="cs-CZ" sz="2000" i="1" dirty="0"/>
              <a:t>◘ </a:t>
            </a:r>
            <a:r>
              <a:rPr lang="cs-CZ" sz="2000" i="1" dirty="0">
                <a:solidFill>
                  <a:srgbClr val="FF0000"/>
                </a:solidFill>
              </a:rPr>
              <a:t>Termíny konzultací: </a:t>
            </a:r>
            <a:r>
              <a:rPr lang="cs-CZ" sz="2000" b="1" i="1" dirty="0">
                <a:solidFill>
                  <a:srgbClr val="FF0000"/>
                </a:solidFill>
              </a:rPr>
              <a:t>23.-26. 3. 2020</a:t>
            </a:r>
            <a:r>
              <a:rPr lang="cs-CZ" sz="2000" i="1" dirty="0">
                <a:solidFill>
                  <a:srgbClr val="FF0000"/>
                </a:solidFill>
              </a:rPr>
              <a:t>, nahlásit E-mailem </a:t>
            </a:r>
            <a:r>
              <a:rPr lang="cs-CZ" sz="2000" b="1" i="1" dirty="0">
                <a:solidFill>
                  <a:srgbClr val="FF0000"/>
                </a:solidFill>
              </a:rPr>
              <a:t>do 19. 3. 2020</a:t>
            </a:r>
          </a:p>
          <a:p>
            <a:r>
              <a:rPr lang="cs-CZ" sz="2400" dirty="0"/>
              <a:t>Termíny pro odevzdávání jsou </a:t>
            </a:r>
            <a:r>
              <a:rPr lang="cs-CZ" sz="2400" b="1" dirty="0"/>
              <a:t>striktní </a:t>
            </a:r>
          </a:p>
          <a:p>
            <a:r>
              <a:rPr lang="cs-CZ" sz="2400" dirty="0"/>
              <a:t>Zpětná vazba od vyučujících </a:t>
            </a:r>
            <a:r>
              <a:rPr lang="cs-CZ" sz="2400" b="1" dirty="0"/>
              <a:t>do jednoho týdne</a:t>
            </a:r>
          </a:p>
          <a:p>
            <a:r>
              <a:rPr lang="cs-CZ" sz="2400" dirty="0"/>
              <a:t>Konzultace s vyučujícími – používat konzultační hodiny </a:t>
            </a:r>
            <a:r>
              <a:rPr lang="cs-CZ" sz="1200" dirty="0"/>
              <a:t>(předem se domluvit)</a:t>
            </a:r>
          </a:p>
          <a:p>
            <a:r>
              <a:rPr lang="cs-CZ" sz="2400" dirty="0"/>
              <a:t>Obhajoba případové studie </a:t>
            </a:r>
            <a:r>
              <a:rPr lang="cs-CZ" sz="2000" b="1" u="sng" dirty="0">
                <a:solidFill>
                  <a:srgbClr val="FF0000"/>
                </a:solidFill>
              </a:rPr>
              <a:t>11. 5. 2020</a:t>
            </a:r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3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ODEVZDÁVÁNÍ PRACÍ 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57260" cy="4525963"/>
          </a:xfrm>
        </p:spPr>
        <p:txBody>
          <a:bodyPr>
            <a:normAutofit/>
          </a:bodyPr>
          <a:lstStyle/>
          <a:p>
            <a:r>
              <a:rPr lang="cs-CZ" sz="2800" dirty="0"/>
              <a:t>Odevzdávat pomocí šablony </a:t>
            </a:r>
            <a:r>
              <a:rPr lang="cs-CZ" sz="1800" dirty="0"/>
              <a:t>(na webu MVŠO)</a:t>
            </a:r>
          </a:p>
          <a:p>
            <a:pPr marL="457200" lvl="1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◘ všechny úkoly vkládat do 1 šablony </a:t>
            </a:r>
          </a:p>
          <a:p>
            <a:r>
              <a:rPr lang="cs-CZ" sz="2800" dirty="0"/>
              <a:t>Odevzdávat v termínech, zasílat všem vyučujícím </a:t>
            </a:r>
            <a:br>
              <a:rPr lang="cs-CZ" sz="2800" dirty="0"/>
            </a:br>
            <a:r>
              <a:rPr lang="cs-CZ" sz="2800" dirty="0"/>
              <a:t> </a:t>
            </a:r>
            <a:r>
              <a:rPr lang="cs-CZ" sz="1600" dirty="0">
                <a:solidFill>
                  <a:srgbClr val="FF0000"/>
                </a:solidFill>
              </a:rPr>
              <a:t>◘</a:t>
            </a:r>
            <a:r>
              <a:rPr lang="cs-CZ" sz="2400" dirty="0"/>
              <a:t> </a:t>
            </a:r>
            <a:r>
              <a:rPr lang="cs-CZ" sz="1600" dirty="0">
                <a:solidFill>
                  <a:srgbClr val="FF0000"/>
                </a:solidFill>
              </a:rPr>
              <a:t>podmínka – nutné odevzdat vždy v termínu!!! </a:t>
            </a:r>
            <a:br>
              <a:rPr lang="cs-CZ" sz="1600" dirty="0">
                <a:solidFill>
                  <a:srgbClr val="FF0000"/>
                </a:solidFill>
              </a:rPr>
            </a:br>
            <a:r>
              <a:rPr lang="cs-CZ" sz="1600" dirty="0">
                <a:solidFill>
                  <a:srgbClr val="FF0000"/>
                </a:solidFill>
              </a:rPr>
              <a:t>  ◘ neodevzdání = neúčast u obhajoby = neabsolvování předmětů</a:t>
            </a:r>
          </a:p>
          <a:p>
            <a:r>
              <a:rPr lang="cs-CZ" sz="2800" dirty="0"/>
              <a:t>Výstup – vypracovaná případová studie za ZS </a:t>
            </a:r>
            <a:br>
              <a:rPr lang="cs-CZ" sz="2800" dirty="0"/>
            </a:br>
            <a:r>
              <a:rPr lang="cs-CZ" sz="2800" dirty="0"/>
              <a:t>v jedné šabloně, přinést k obhajobě pro členy komise výtisk vaší případové studie </a:t>
            </a:r>
          </a:p>
          <a:p>
            <a:r>
              <a:rPr lang="cs-CZ" sz="2800" dirty="0"/>
              <a:t>Kontrola proti plagiátům → disciplinární řízení</a:t>
            </a:r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4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ODEVZDÁNÍ PRACÍ II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Kam odevzdávat vypracované úkoly?</a:t>
            </a:r>
          </a:p>
          <a:p>
            <a:pPr marL="0" indent="0">
              <a:buNone/>
            </a:pPr>
            <a:r>
              <a:rPr lang="cs-CZ" sz="1600" dirty="0"/>
              <a:t>           </a:t>
            </a:r>
            <a:r>
              <a:rPr lang="cs-CZ" sz="1700" dirty="0"/>
              <a:t>◘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FF0000"/>
                </a:solidFill>
              </a:rPr>
              <a:t>do IS/</a:t>
            </a:r>
            <a:r>
              <a:rPr lang="cs-CZ" sz="1600" b="1" dirty="0" err="1">
                <a:solidFill>
                  <a:srgbClr val="FF0000"/>
                </a:solidFill>
              </a:rPr>
              <a:t>STAGu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/>
              <a:t>→ v případě poruchy </a:t>
            </a:r>
            <a:r>
              <a:rPr lang="cs-CZ" sz="1600" b="1" dirty="0"/>
              <a:t>vyučujícím na E-mail</a:t>
            </a:r>
            <a:endParaRPr lang="cs-CZ" sz="1600" dirty="0"/>
          </a:p>
          <a:p>
            <a:r>
              <a:rPr lang="cs-CZ" sz="3600" dirty="0"/>
              <a:t>Všechny vypracované úkoly v </a:t>
            </a:r>
            <a:r>
              <a:rPr lang="cs-CZ" sz="3600" b="1" u="sng" dirty="0"/>
              <a:t>1 šabloně</a:t>
            </a:r>
          </a:p>
          <a:p>
            <a:pPr marL="0" indent="0">
              <a:buNone/>
            </a:pPr>
            <a:r>
              <a:rPr lang="cs-CZ" sz="1900" dirty="0"/>
              <a:t>         </a:t>
            </a:r>
            <a:r>
              <a:rPr lang="cs-CZ" sz="1700" dirty="0"/>
              <a:t>◘</a:t>
            </a:r>
            <a:r>
              <a:rPr lang="cs-CZ" sz="1900" dirty="0"/>
              <a:t> odevzdávat do IS/STAG k příslušným předmětům </a:t>
            </a:r>
            <a:r>
              <a:rPr lang="cs-CZ" sz="1900" b="1" dirty="0"/>
              <a:t>všem vyučujícím</a:t>
            </a:r>
            <a:endParaRPr lang="cs-CZ" sz="3600" dirty="0"/>
          </a:p>
          <a:p>
            <a:r>
              <a:rPr lang="cs-CZ" sz="3600" dirty="0"/>
              <a:t>Termíny odevzdání</a:t>
            </a:r>
            <a:br>
              <a:rPr lang="cs-CZ" sz="3200" dirty="0"/>
            </a:br>
            <a:r>
              <a:rPr lang="cs-CZ" sz="1600" dirty="0"/>
              <a:t>	◘ 1. uzlový bod do </a:t>
            </a:r>
            <a:r>
              <a:rPr lang="cs-CZ" sz="1600" b="1" dirty="0">
                <a:solidFill>
                  <a:srgbClr val="FF0000"/>
                </a:solidFill>
              </a:rPr>
              <a:t>15. 3. 2020</a:t>
            </a:r>
            <a:br>
              <a:rPr lang="cs-CZ" sz="1600" b="1" dirty="0">
                <a:solidFill>
                  <a:srgbClr val="FF0000"/>
                </a:solidFill>
              </a:rPr>
            </a:br>
            <a:r>
              <a:rPr lang="cs-CZ" sz="1600" b="1" dirty="0">
                <a:solidFill>
                  <a:srgbClr val="FF0000"/>
                </a:solidFill>
              </a:rPr>
              <a:t>	</a:t>
            </a:r>
            <a:r>
              <a:rPr lang="cs-CZ" sz="1600" dirty="0"/>
              <a:t>◘ 2. uzlový bod do   </a:t>
            </a:r>
            <a:r>
              <a:rPr lang="cs-CZ" sz="1600" b="1" dirty="0">
                <a:solidFill>
                  <a:srgbClr val="FF0000"/>
                </a:solidFill>
              </a:rPr>
              <a:t>5. 4. 2020</a:t>
            </a:r>
            <a:br>
              <a:rPr lang="cs-CZ" sz="1600" b="1" dirty="0">
                <a:solidFill>
                  <a:srgbClr val="FF0000"/>
                </a:solidFill>
              </a:rPr>
            </a:br>
            <a:r>
              <a:rPr lang="cs-CZ" sz="1600" b="1" dirty="0">
                <a:solidFill>
                  <a:srgbClr val="FF0000"/>
                </a:solidFill>
              </a:rPr>
              <a:t>	</a:t>
            </a:r>
            <a:r>
              <a:rPr lang="cs-CZ" sz="1600" dirty="0"/>
              <a:t>◘ 3. uzlový bod do </a:t>
            </a:r>
            <a:r>
              <a:rPr lang="cs-CZ" sz="1600" b="1" dirty="0">
                <a:solidFill>
                  <a:srgbClr val="FF0000"/>
                </a:solidFill>
              </a:rPr>
              <a:t>26. 4. 2020</a:t>
            </a:r>
          </a:p>
          <a:p>
            <a:pPr lvl="2"/>
            <a:endParaRPr lang="cs-CZ" sz="32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2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INFORMACE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31736" y="1600200"/>
            <a:ext cx="9012264" cy="4525963"/>
          </a:xfrm>
        </p:spPr>
        <p:txBody>
          <a:bodyPr>
            <a:normAutofit/>
          </a:bodyPr>
          <a:lstStyle/>
          <a:p>
            <a:r>
              <a:rPr lang="cs-CZ" sz="2400" b="1" u="sng" dirty="0"/>
              <a:t>Web MVŠO </a:t>
            </a:r>
          </a:p>
          <a:p>
            <a:pPr marL="0" indent="0">
              <a:buNone/>
            </a:pPr>
            <a:r>
              <a:rPr lang="cs-CZ" sz="2000" b="1" dirty="0"/>
              <a:t>	</a:t>
            </a:r>
            <a:r>
              <a:rPr lang="cs-CZ" sz="2000" dirty="0"/>
              <a:t>◘ Prezentace „Případová studie 1. ročník“</a:t>
            </a:r>
            <a:br>
              <a:rPr lang="cs-CZ" sz="2000" dirty="0"/>
            </a:br>
            <a:r>
              <a:rPr lang="cs-CZ" sz="2000" dirty="0"/>
              <a:t>	</a:t>
            </a:r>
            <a:r>
              <a:rPr lang="cs-CZ" sz="1400" i="1" dirty="0"/>
              <a:t>◘ Pravidla pro vypracování</a:t>
            </a:r>
          </a:p>
          <a:p>
            <a:pPr marL="0" indent="0">
              <a:buNone/>
            </a:pPr>
            <a:r>
              <a:rPr lang="cs-CZ" sz="1400" i="1" dirty="0"/>
              <a:t>	◘ Zadání/šablonu pro vypracování</a:t>
            </a:r>
          </a:p>
          <a:p>
            <a:pPr marL="0" indent="0">
              <a:buNone/>
            </a:pPr>
            <a:r>
              <a:rPr lang="cs-CZ" sz="1400" i="1" dirty="0"/>
              <a:t>	◘ Rozdělení do skupin</a:t>
            </a:r>
          </a:p>
          <a:p>
            <a:pPr marL="0" indent="0">
              <a:buNone/>
            </a:pPr>
            <a:r>
              <a:rPr lang="cs-CZ" sz="1400" i="1" dirty="0"/>
              <a:t>	</a:t>
            </a:r>
            <a:endParaRPr lang="cs-CZ" sz="2800" dirty="0"/>
          </a:p>
          <a:p>
            <a:r>
              <a:rPr lang="cs-CZ" sz="2400" dirty="0"/>
              <a:t>Pro </a:t>
            </a:r>
            <a:r>
              <a:rPr lang="cs-CZ" sz="2400" b="1" dirty="0"/>
              <a:t>veškerou</a:t>
            </a:r>
            <a:r>
              <a:rPr lang="cs-CZ" sz="2400" dirty="0"/>
              <a:t> komunikaci používejte vaše </a:t>
            </a:r>
            <a:r>
              <a:rPr lang="cs-CZ" sz="2800" b="1" u="sng" dirty="0">
                <a:solidFill>
                  <a:srgbClr val="FF0000"/>
                </a:solidFill>
              </a:rPr>
              <a:t>studentské E-maily</a:t>
            </a:r>
          </a:p>
          <a:p>
            <a:r>
              <a:rPr lang="cs-CZ" sz="2400" b="1" dirty="0"/>
              <a:t>Vyučující </a:t>
            </a:r>
            <a:r>
              <a:rPr lang="cs-CZ" sz="2400" dirty="0"/>
              <a:t>= garanti uzlových bodů</a:t>
            </a:r>
          </a:p>
          <a:p>
            <a:r>
              <a:rPr lang="cs-CZ" sz="2400" b="1" dirty="0"/>
              <a:t>Koordinátor případové studie: </a:t>
            </a:r>
            <a:r>
              <a:rPr lang="cs-CZ" sz="2400" dirty="0"/>
              <a:t>Bc. Štěpánka Titzová </a:t>
            </a:r>
            <a:r>
              <a:rPr lang="cs-CZ" sz="1400" dirty="0"/>
              <a:t>(stepanka.titzova@mvso.cz)</a:t>
            </a:r>
            <a:endParaRPr lang="cs-CZ" sz="12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5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A70EA-CFE3-4AE0-98AF-9EE429CC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91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08C07-2451-47C5-BF32-AAADDDF0F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5879"/>
            <a:ext cx="8229600" cy="5509646"/>
          </a:xfrm>
        </p:spPr>
        <p:txBody>
          <a:bodyPr>
            <a:normAutofit/>
          </a:bodyPr>
          <a:lstStyle/>
          <a:p>
            <a:r>
              <a:rPr lang="cs-CZ" sz="2000" b="1" u="sng" dirty="0"/>
              <a:t>Odevzdání uzlových bodů</a:t>
            </a:r>
          </a:p>
          <a:p>
            <a:pPr marL="0" indent="0">
              <a:buNone/>
            </a:pPr>
            <a:r>
              <a:rPr lang="cs-CZ" sz="1600" dirty="0"/>
              <a:t>○ 1. uzlový bod do </a:t>
            </a:r>
            <a:r>
              <a:rPr lang="cs-CZ" sz="1600" b="1" dirty="0">
                <a:solidFill>
                  <a:srgbClr val="FF0000"/>
                </a:solidFill>
              </a:rPr>
              <a:t>15. 3. 2020	 → </a:t>
            </a:r>
            <a:r>
              <a:rPr lang="cs-CZ" sz="1600" dirty="0"/>
              <a:t>zpětná vazba od vyučujících 	23. 3. 2020</a:t>
            </a:r>
            <a:br>
              <a:rPr lang="cs-CZ" sz="1600" b="1" dirty="0">
                <a:solidFill>
                  <a:srgbClr val="FF0000"/>
                </a:solidFill>
              </a:rPr>
            </a:br>
            <a:r>
              <a:rPr lang="cs-CZ" sz="1600" dirty="0"/>
              <a:t>○ 2. uzlový bod do   </a:t>
            </a:r>
            <a:r>
              <a:rPr lang="cs-CZ" sz="1600" b="1" dirty="0">
                <a:solidFill>
                  <a:srgbClr val="FF0000"/>
                </a:solidFill>
              </a:rPr>
              <a:t>5. 4. 2020 	 → </a:t>
            </a:r>
            <a:r>
              <a:rPr lang="cs-CZ" sz="1600" dirty="0"/>
              <a:t>zpětná vazba od vyučujících 	13. 4. 2020</a:t>
            </a:r>
            <a:br>
              <a:rPr lang="cs-CZ" sz="1600" b="1" dirty="0">
                <a:solidFill>
                  <a:srgbClr val="FF0000"/>
                </a:solidFill>
              </a:rPr>
            </a:br>
            <a:r>
              <a:rPr lang="cs-CZ" sz="1600" dirty="0"/>
              <a:t>○ 3. uzlový bod do </a:t>
            </a:r>
            <a:r>
              <a:rPr lang="cs-CZ" sz="1600" b="1" dirty="0">
                <a:solidFill>
                  <a:srgbClr val="FF0000"/>
                </a:solidFill>
              </a:rPr>
              <a:t>26. 4. 2020 	 → </a:t>
            </a:r>
            <a:r>
              <a:rPr lang="cs-CZ" sz="1600" dirty="0"/>
              <a:t>zpětná vazba od vyučujících 	  4. 5. 2020</a:t>
            </a:r>
            <a:br>
              <a:rPr lang="cs-CZ" sz="1600" dirty="0"/>
            </a:br>
            <a:endParaRPr lang="cs-CZ" sz="1600" dirty="0"/>
          </a:p>
          <a:p>
            <a:r>
              <a:rPr lang="cs-CZ" sz="2000" b="1" u="sng" dirty="0"/>
              <a:t>Povinné konzultace</a:t>
            </a:r>
          </a:p>
          <a:p>
            <a:pPr marL="0" indent="0">
              <a:buNone/>
            </a:pPr>
            <a:r>
              <a:rPr lang="cs-CZ" sz="1600" i="1" dirty="0"/>
              <a:t>○ od </a:t>
            </a:r>
            <a:r>
              <a:rPr lang="cs-CZ" sz="1600" b="1" i="1" dirty="0">
                <a:solidFill>
                  <a:srgbClr val="FF0000"/>
                </a:solidFill>
              </a:rPr>
              <a:t>23.-26. 3. 2020			 →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/>
              <a:t>nahlásit E-mailem do 19. 3. 2020</a:t>
            </a:r>
            <a:br>
              <a:rPr lang="cs-CZ" sz="1600" i="1" dirty="0"/>
            </a:br>
            <a:endParaRPr lang="cs-CZ" sz="2000" dirty="0"/>
          </a:p>
          <a:p>
            <a:r>
              <a:rPr lang="cs-CZ" sz="2000" b="1" u="sng" dirty="0"/>
              <a:t>Obhajoby případových studií</a:t>
            </a:r>
          </a:p>
          <a:p>
            <a:pPr marL="0" indent="0">
              <a:buNone/>
            </a:pPr>
            <a:r>
              <a:rPr lang="cs-CZ" sz="1600" dirty="0"/>
              <a:t>○ </a:t>
            </a:r>
            <a:r>
              <a:rPr lang="cs-CZ" sz="1600" b="1" dirty="0">
                <a:solidFill>
                  <a:srgbClr val="FF0000"/>
                </a:solidFill>
              </a:rPr>
              <a:t>11. 5. 2020</a:t>
            </a:r>
            <a:br>
              <a:rPr lang="cs-CZ" sz="1600" b="1" dirty="0">
                <a:solidFill>
                  <a:srgbClr val="FF0000"/>
                </a:solidFill>
              </a:rPr>
            </a:b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2000" b="1" u="sng" dirty="0"/>
              <a:t>Opravné obhajoby případových studií</a:t>
            </a:r>
          </a:p>
          <a:p>
            <a:pPr marL="0" indent="0">
              <a:buNone/>
            </a:pPr>
            <a:r>
              <a:rPr lang="cs-CZ" sz="1600" dirty="0"/>
              <a:t>○ v termínu od </a:t>
            </a:r>
            <a:r>
              <a:rPr lang="cs-CZ" sz="1600" b="1" dirty="0">
                <a:solidFill>
                  <a:srgbClr val="FF0000"/>
                </a:solidFill>
              </a:rPr>
              <a:t>19. 5. 2020</a:t>
            </a:r>
            <a:br>
              <a:rPr lang="cs-CZ" sz="1600" b="1" dirty="0">
                <a:solidFill>
                  <a:srgbClr val="FF0000"/>
                </a:solidFill>
              </a:rPr>
            </a:b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2000" b="1" u="sng" dirty="0"/>
              <a:t>Odevzdávat</a:t>
            </a:r>
            <a:endParaRPr lang="cs-CZ" sz="2400" b="1" u="sng" dirty="0"/>
          </a:p>
          <a:p>
            <a:pPr marL="0" indent="0">
              <a:buNone/>
            </a:pPr>
            <a:r>
              <a:rPr lang="cs-CZ" sz="1600" dirty="0"/>
              <a:t>○ v 1 šabloně</a:t>
            </a:r>
            <a:br>
              <a:rPr lang="cs-CZ" sz="1600" dirty="0"/>
            </a:br>
            <a:r>
              <a:rPr lang="cs-CZ" sz="1600" dirty="0"/>
              <a:t>○ ke všem vyučujícím v daném uzlovém bodě</a:t>
            </a:r>
            <a:br>
              <a:rPr lang="cs-CZ" sz="1600" dirty="0"/>
            </a:br>
            <a:r>
              <a:rPr lang="cs-CZ" sz="1600" dirty="0"/>
              <a:t>○ odevzdávat v řádných termínech </a:t>
            </a:r>
          </a:p>
        </p:txBody>
      </p:sp>
    </p:spTree>
    <p:extLst>
      <p:ext uri="{BB962C8B-B14F-4D97-AF65-F5344CB8AC3E}">
        <p14:creationId xmlns:p14="http://schemas.microsoft.com/office/powerpoint/2010/main" val="17367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272" y="1069880"/>
            <a:ext cx="4116648" cy="1040860"/>
          </a:xfrm>
        </p:spPr>
        <p:txBody>
          <a:bodyPr lIns="36000" tIns="36000" rIns="36000" bIns="36000" anchor="t" anchorCtr="0">
            <a:normAutofit/>
          </a:bodyPr>
          <a:lstStyle/>
          <a:p>
            <a:pPr algn="l"/>
            <a:r>
              <a:rPr lang="cs-CZ" b="1" u="sng" dirty="0">
                <a:solidFill>
                  <a:srgbClr val="D10202"/>
                </a:solidFill>
                <a:latin typeface="+mn-lt"/>
                <a:cs typeface="Arial"/>
              </a:rPr>
              <a:t>Případová studie</a:t>
            </a:r>
            <a:endParaRPr lang="en-US" sz="3200" b="1" u="sng" dirty="0">
              <a:solidFill>
                <a:srgbClr val="D10202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272" y="1267999"/>
            <a:ext cx="5638903" cy="4710545"/>
          </a:xfrm>
        </p:spPr>
        <p:txBody>
          <a:bodyPr lIns="36000" tIns="36000" rIns="36000" bIns="36000">
            <a:normAutofit lnSpcReduction="10000"/>
          </a:bodyPr>
          <a:lstStyle/>
          <a:p>
            <a:pPr marL="0" indent="0">
              <a:buNone/>
            </a:pPr>
            <a:endParaRPr lang="cs-CZ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1800" dirty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cs-CZ" sz="1800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3600" b="1" dirty="0">
                <a:cs typeface="Arial"/>
              </a:rPr>
              <a:t>Co?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600" b="1" dirty="0">
                <a:cs typeface="Arial"/>
              </a:rPr>
              <a:t>Proč?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600" b="1" dirty="0">
                <a:cs typeface="Arial"/>
              </a:rPr>
              <a:t>Kdo?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600" b="1" dirty="0">
                <a:cs typeface="Arial"/>
              </a:rPr>
              <a:t>Kdy?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600" b="1" dirty="0">
                <a:cs typeface="Arial"/>
              </a:rPr>
              <a:t>Organizace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600" b="1" dirty="0">
                <a:cs typeface="Arial"/>
              </a:rPr>
              <a:t>Informace</a:t>
            </a:r>
          </a:p>
        </p:txBody>
      </p:sp>
    </p:spTree>
    <p:extLst>
      <p:ext uri="{BB962C8B-B14F-4D97-AF65-F5344CB8AC3E}">
        <p14:creationId xmlns:p14="http://schemas.microsoft.com/office/powerpoint/2010/main" val="256764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Případová studie: CO?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000" dirty="0"/>
              <a:t>Netradiční způsob výuky zaměřený na aplikaci teorie v praxi</a:t>
            </a:r>
          </a:p>
          <a:p>
            <a:pPr>
              <a:lnSpc>
                <a:spcPct val="120000"/>
              </a:lnSpc>
            </a:pPr>
            <a:r>
              <a:rPr lang="cs-CZ" sz="2000" dirty="0"/>
              <a:t>Potlačení tradičního pojetí výuky, kdy je student pouze pasivním příjemcem informací</a:t>
            </a:r>
          </a:p>
          <a:p>
            <a:pPr>
              <a:lnSpc>
                <a:spcPct val="120000"/>
              </a:lnSpc>
            </a:pPr>
            <a:r>
              <a:rPr lang="cs-CZ" sz="2000" dirty="0"/>
              <a:t>Aktivní zapojení studentů do výuky</a:t>
            </a:r>
          </a:p>
          <a:p>
            <a:pPr>
              <a:lnSpc>
                <a:spcPct val="120000"/>
              </a:lnSpc>
            </a:pPr>
            <a:r>
              <a:rPr lang="cs-CZ" sz="2000" dirty="0"/>
              <a:t>Přiblížení reálného světa podnikání</a:t>
            </a:r>
            <a:br>
              <a:rPr lang="cs-CZ" sz="2300" dirty="0"/>
            </a:br>
            <a:endParaRPr lang="cs-CZ" sz="2300" dirty="0"/>
          </a:p>
          <a:p>
            <a:pPr>
              <a:lnSpc>
                <a:spcPct val="120000"/>
              </a:lnSpc>
            </a:pPr>
            <a:r>
              <a:rPr lang="cs-CZ" sz="1800" i="1" dirty="0"/>
              <a:t>Úloha vyučujících - aktivně pomáhat studentům s řešením případových studií a nasměrovat je k získání relevantních informací a konzultovat veškerá možná východiska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747760" cy="4525963"/>
          </a:xfrm>
        </p:spPr>
        <p:txBody>
          <a:bodyPr>
            <a:noAutofit/>
          </a:bodyPr>
          <a:lstStyle/>
          <a:p>
            <a:r>
              <a:rPr lang="cs-CZ" sz="2000" b="1" u="sng" dirty="0"/>
              <a:t>Případová studie</a:t>
            </a:r>
            <a:br>
              <a:rPr lang="cs-CZ" sz="2000" dirty="0"/>
            </a:br>
            <a:r>
              <a:rPr lang="cs-CZ" sz="2000" dirty="0"/>
              <a:t>◘ Řešitel daného problému nemusí mít veškeré informace k dispozici, neboť má případová studie za úkol přiblížit danou situaci realitě, kde je spoustu informací velkým otazníkem </a:t>
            </a:r>
          </a:p>
          <a:p>
            <a:endParaRPr lang="cs-CZ" sz="2000" dirty="0"/>
          </a:p>
          <a:p>
            <a:r>
              <a:rPr lang="cs-CZ" sz="2000" b="1" u="sng" dirty="0"/>
              <a:t>Smysl případové studie</a:t>
            </a:r>
            <a:br>
              <a:rPr lang="cs-CZ" sz="2000" dirty="0"/>
            </a:br>
            <a:r>
              <a:rPr lang="cs-CZ" sz="2000" dirty="0"/>
              <a:t>◘ Přemýšlet o problému komplexně, zvažovat možná řešení, doplňovat si a dohledávat informace… pokud nevím, ptám se vyučujících… </a:t>
            </a:r>
          </a:p>
          <a:p>
            <a:endParaRPr lang="cs-CZ" sz="2000" dirty="0"/>
          </a:p>
          <a:p>
            <a:r>
              <a:rPr lang="cs-CZ" sz="2000" b="1" u="sng" dirty="0"/>
              <a:t>Řešení případová studie</a:t>
            </a:r>
            <a:br>
              <a:rPr lang="cs-CZ" sz="2000" dirty="0"/>
            </a:br>
            <a:r>
              <a:rPr lang="cs-CZ" sz="2000" dirty="0"/>
              <a:t>◘ PS nemá jedno jediné řešení! Tak jako v reálném podnikání má daný subjekt možnost volby, rozhodování a jednání dle svého uvážení. 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Případová studie: CO?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88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Propojení studijních témat z různých oborů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Řešení komplexního problému z různých úhlů pohledu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Zábavnější forma výuky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Aplikace teorie v praxi, usnadňuje orientaci v praktických situacích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Zvýšení schopnosti argumentovat, obhajovat své návrhy, postupy </a:t>
            </a:r>
            <a:br>
              <a:rPr lang="cs-CZ" sz="2400" dirty="0"/>
            </a:br>
            <a:r>
              <a:rPr lang="cs-CZ" sz="2400" dirty="0"/>
              <a:t>a správnost řešení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Týmová spolupráce, </a:t>
            </a:r>
            <a:r>
              <a:rPr lang="cs-CZ" sz="2400" dirty="0" err="1"/>
              <a:t>Time</a:t>
            </a:r>
            <a:r>
              <a:rPr lang="cs-CZ" sz="2400" dirty="0"/>
              <a:t> Management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Případová studie: 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16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KDO?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r>
              <a:rPr lang="cs-CZ" sz="3600" dirty="0"/>
              <a:t>všichni prezenční studenti </a:t>
            </a:r>
            <a:r>
              <a:rPr lang="cs-CZ" sz="3600" u="sng" dirty="0"/>
              <a:t>1. ročníku </a:t>
            </a:r>
          </a:p>
          <a:p>
            <a:pPr lvl="1"/>
            <a:r>
              <a:rPr lang="cs-CZ" b="1" i="1" dirty="0">
                <a:solidFill>
                  <a:srgbClr val="C00000"/>
                </a:solidFill>
              </a:rPr>
              <a:t>v letním semestru 2020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sz="3600" dirty="0"/>
              <a:t>skupiny po 3 – 4 studentech</a:t>
            </a:r>
          </a:p>
          <a:p>
            <a:pPr lvl="1"/>
            <a:r>
              <a:rPr lang="cs-CZ" b="1" i="1" dirty="0">
                <a:solidFill>
                  <a:srgbClr val="C00000"/>
                </a:solidFill>
              </a:rPr>
              <a:t>práce ve skupinách </a:t>
            </a:r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73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KDY?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91440" y="1640204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	</a:t>
            </a:r>
            <a:r>
              <a:rPr lang="cs-CZ" sz="2800" b="1" u="sng" dirty="0"/>
              <a:t>Letní semestr 2020</a:t>
            </a:r>
          </a:p>
          <a:p>
            <a:pPr marL="914400" lvl="2" indent="0">
              <a:buNone/>
            </a:pPr>
            <a:r>
              <a:rPr lang="cs-CZ" dirty="0"/>
              <a:t>◘ Seznámení s případovou studií </a:t>
            </a:r>
            <a:r>
              <a:rPr lang="cs-CZ" b="1" dirty="0"/>
              <a:t>dnes</a:t>
            </a:r>
            <a:br>
              <a:rPr lang="cs-CZ" dirty="0"/>
            </a:br>
            <a:r>
              <a:rPr lang="cs-CZ" dirty="0"/>
              <a:t>◘ Zadání/šablona pro vypracování PS </a:t>
            </a:r>
            <a:r>
              <a:rPr lang="cs-CZ" b="1" dirty="0"/>
              <a:t>již na webu MVŠO</a:t>
            </a:r>
          </a:p>
          <a:p>
            <a:pPr marL="914400" lvl="2" indent="0">
              <a:buNone/>
            </a:pPr>
            <a:r>
              <a:rPr lang="cs-CZ" dirty="0"/>
              <a:t>◘ Termíny odevzdání: </a:t>
            </a:r>
            <a:br>
              <a:rPr lang="cs-CZ" dirty="0"/>
            </a:br>
            <a:r>
              <a:rPr lang="cs-CZ" dirty="0"/>
              <a:t>	</a:t>
            </a:r>
            <a:r>
              <a:rPr lang="cs-CZ" sz="1900" dirty="0"/>
              <a:t>○ 1. uzlový bod do </a:t>
            </a:r>
            <a:r>
              <a:rPr lang="cs-CZ" sz="1900" b="1" dirty="0">
                <a:solidFill>
                  <a:srgbClr val="FF0000"/>
                </a:solidFill>
              </a:rPr>
              <a:t>15. 3. 2020</a:t>
            </a:r>
            <a:br>
              <a:rPr lang="cs-CZ" sz="1900" b="1" dirty="0">
                <a:solidFill>
                  <a:srgbClr val="FF0000"/>
                </a:solidFill>
              </a:rPr>
            </a:br>
            <a:r>
              <a:rPr lang="cs-CZ" sz="1900" b="1" dirty="0">
                <a:solidFill>
                  <a:srgbClr val="FF0000"/>
                </a:solidFill>
              </a:rPr>
              <a:t>	</a:t>
            </a:r>
            <a:r>
              <a:rPr lang="cs-CZ" sz="1900" dirty="0"/>
              <a:t>○ 2. uzlový bod do   </a:t>
            </a:r>
            <a:r>
              <a:rPr lang="cs-CZ" sz="1900" b="1" dirty="0">
                <a:solidFill>
                  <a:srgbClr val="FF0000"/>
                </a:solidFill>
              </a:rPr>
              <a:t>5. 4. 2020</a:t>
            </a:r>
            <a:br>
              <a:rPr lang="cs-CZ" sz="1900" b="1" dirty="0">
                <a:solidFill>
                  <a:srgbClr val="FF0000"/>
                </a:solidFill>
              </a:rPr>
            </a:br>
            <a:r>
              <a:rPr lang="cs-CZ" sz="1900" b="1" dirty="0">
                <a:solidFill>
                  <a:srgbClr val="FF0000"/>
                </a:solidFill>
              </a:rPr>
              <a:t>	</a:t>
            </a:r>
            <a:r>
              <a:rPr lang="cs-CZ" sz="1900" dirty="0"/>
              <a:t>○ 3. uzlový bod do </a:t>
            </a:r>
            <a:r>
              <a:rPr lang="cs-CZ" sz="1900" b="1" dirty="0">
                <a:solidFill>
                  <a:srgbClr val="FF0000"/>
                </a:solidFill>
              </a:rPr>
              <a:t>26. 4. 2020</a:t>
            </a:r>
          </a:p>
          <a:p>
            <a:pPr marL="914400" lvl="2" indent="0">
              <a:buNone/>
            </a:pPr>
            <a:r>
              <a:rPr lang="cs-CZ" dirty="0"/>
              <a:t>◘ Termíny pro zpětnou vazbu:</a:t>
            </a:r>
            <a:br>
              <a:rPr lang="cs-CZ" dirty="0"/>
            </a:br>
            <a:r>
              <a:rPr lang="cs-CZ" dirty="0"/>
              <a:t>	</a:t>
            </a:r>
            <a:r>
              <a:rPr lang="cs-CZ" sz="1900" dirty="0"/>
              <a:t>○ 1. uzlový bod do </a:t>
            </a:r>
            <a:r>
              <a:rPr lang="cs-CZ" sz="1900" b="1" dirty="0">
                <a:solidFill>
                  <a:srgbClr val="FF0000"/>
                </a:solidFill>
              </a:rPr>
              <a:t>23. 3. 2020</a:t>
            </a:r>
            <a:br>
              <a:rPr lang="cs-CZ" sz="1900" dirty="0"/>
            </a:br>
            <a:r>
              <a:rPr lang="cs-CZ" sz="1900" dirty="0"/>
              <a:t>	○ 2. uzlový bod do </a:t>
            </a:r>
            <a:r>
              <a:rPr lang="cs-CZ" sz="1900" b="1" dirty="0">
                <a:solidFill>
                  <a:srgbClr val="FF0000"/>
                </a:solidFill>
              </a:rPr>
              <a:t>13. 4. 2020</a:t>
            </a:r>
            <a:br>
              <a:rPr lang="cs-CZ" sz="1900" dirty="0"/>
            </a:br>
            <a:r>
              <a:rPr lang="cs-CZ" sz="1900" dirty="0"/>
              <a:t>	○ 3. uzlový bod do   </a:t>
            </a:r>
            <a:r>
              <a:rPr lang="cs-CZ" sz="1900" b="1" dirty="0">
                <a:solidFill>
                  <a:srgbClr val="FF0000"/>
                </a:solidFill>
              </a:rPr>
              <a:t>4. 5. 2020</a:t>
            </a:r>
          </a:p>
          <a:p>
            <a:pPr marL="914400" lvl="2" indent="0">
              <a:buNone/>
            </a:pPr>
            <a:r>
              <a:rPr lang="cs-CZ" dirty="0"/>
              <a:t>◘ Prezentace a obhajoby případové studie: </a:t>
            </a:r>
            <a:r>
              <a:rPr lang="cs-CZ" sz="2800" b="1" u="sng" dirty="0">
                <a:solidFill>
                  <a:srgbClr val="FF0000"/>
                </a:solidFill>
              </a:rPr>
              <a:t>11. 5. 2020</a:t>
            </a:r>
            <a:br>
              <a:rPr lang="cs-CZ" dirty="0"/>
            </a:b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ORGANIZACE 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17601431"/>
              </p:ext>
            </p:extLst>
          </p:nvPr>
        </p:nvGraphicFramePr>
        <p:xfrm>
          <a:off x="700391" y="1417638"/>
          <a:ext cx="8073957" cy="4437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02313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ORGANIZACE II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V rámci případové studie </a:t>
            </a:r>
            <a:r>
              <a:rPr lang="cs-CZ" sz="2400" b="1" dirty="0"/>
              <a:t>uzlové body = částečné výstupy</a:t>
            </a:r>
            <a:br>
              <a:rPr lang="cs-CZ" sz="2400" b="1" dirty="0"/>
            </a:br>
            <a:endParaRPr lang="cs-CZ" sz="2400" b="1" dirty="0"/>
          </a:p>
          <a:p>
            <a:r>
              <a:rPr lang="cs-CZ" sz="2400" dirty="0"/>
              <a:t>V každém </a:t>
            </a:r>
            <a:r>
              <a:rPr lang="cs-CZ" sz="2400" b="1" dirty="0"/>
              <a:t>uzlovém bodě může být více úkolů </a:t>
            </a:r>
            <a:br>
              <a:rPr lang="cs-CZ" sz="2400" dirty="0"/>
            </a:br>
            <a:r>
              <a:rPr lang="cs-CZ" sz="2000" dirty="0"/>
              <a:t>◘ garantuje více vyučujících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V průběhu zpracování </a:t>
            </a:r>
            <a:br>
              <a:rPr lang="cs-CZ" sz="2400" dirty="0"/>
            </a:br>
            <a:r>
              <a:rPr lang="cs-CZ" sz="2000" dirty="0"/>
              <a:t>◘ povinné i nepovinné konzultace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Před obhajobou </a:t>
            </a:r>
            <a:br>
              <a:rPr lang="cs-CZ" sz="2400" dirty="0"/>
            </a:br>
            <a:r>
              <a:rPr lang="cs-CZ" sz="2000" dirty="0"/>
              <a:t>◘ zpracování celé případové studie, příprava prezentace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Závěrečné obhajoby</a:t>
            </a:r>
            <a:endParaRPr lang="cs-CZ" sz="20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95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650E5AE3F19B4380EA604E11DF91D5" ma:contentTypeVersion="4" ma:contentTypeDescription="Vytvoří nový dokument" ma:contentTypeScope="" ma:versionID="b22fe2de8cb3133662802effcd753e2d">
  <xsd:schema xmlns:xsd="http://www.w3.org/2001/XMLSchema" xmlns:xs="http://www.w3.org/2001/XMLSchema" xmlns:p="http://schemas.microsoft.com/office/2006/metadata/properties" xmlns:ns2="9feb78ed-7bd8-43b9-b84c-9234b7376e1a" xmlns:ns3="c858b44d-2500-4b46-be69-72315444fed3" targetNamespace="http://schemas.microsoft.com/office/2006/metadata/properties" ma:root="true" ma:fieldsID="67dc4452f71b090f3371e2c092088d58" ns2:_="" ns3:_="">
    <xsd:import namespace="9feb78ed-7bd8-43b9-b84c-9234b7376e1a"/>
    <xsd:import namespace="c858b44d-2500-4b46-be69-72315444fed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b78ed-7bd8-43b9-b84c-9234b7376e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8b44d-2500-4b46-be69-72315444f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2E53B-FFAF-4B0A-A10C-4F05F13BBE40}"/>
</file>

<file path=customXml/itemProps2.xml><?xml version="1.0" encoding="utf-8"?>
<ds:datastoreItem xmlns:ds="http://schemas.openxmlformats.org/officeDocument/2006/customXml" ds:itemID="{F4D23CC1-241F-450A-9D35-0C9E70E62776}"/>
</file>

<file path=customXml/itemProps3.xml><?xml version="1.0" encoding="utf-8"?>
<ds:datastoreItem xmlns:ds="http://schemas.openxmlformats.org/officeDocument/2006/customXml" ds:itemID="{4E8E3361-0CF0-4BF6-A32D-30638BC6D014}"/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1252</TotalTime>
  <Words>391</Words>
  <Application>Microsoft Office PowerPoint</Application>
  <PresentationFormat>Předvádění na obrazovce (4:3)</PresentationFormat>
  <Paragraphs>148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Propedeutický seminář 2013_fin</vt:lpstr>
      <vt:lpstr>Případová studie 1. ročník  akademický rok 2019/2020</vt:lpstr>
      <vt:lpstr>Případová studie</vt:lpstr>
      <vt:lpstr>Případová studie: CO?</vt:lpstr>
      <vt:lpstr>Případová studie: CO?</vt:lpstr>
      <vt:lpstr>Případová studie: PROČ?</vt:lpstr>
      <vt:lpstr>Případová studie: KDO?</vt:lpstr>
      <vt:lpstr>Případová studie: KDY?</vt:lpstr>
      <vt:lpstr>Případová studie: ORGANIZACE I</vt:lpstr>
      <vt:lpstr>Případová studie: ORGANIZACE II</vt:lpstr>
      <vt:lpstr>Případová studie: ORGANIZACE III </vt:lpstr>
      <vt:lpstr>Případová studie: ODEVZDÁVÁNÍ PRACÍ I</vt:lpstr>
      <vt:lpstr>Případová studie: ODEVZDÁNÍ PRACÍ II</vt:lpstr>
      <vt:lpstr>Případová studie: INFORMACE</vt:lpstr>
      <vt:lpstr>Shrnutí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Titzová Štěpánka</cp:lastModifiedBy>
  <cp:revision>64</cp:revision>
  <cp:lastPrinted>2018-09-06T09:04:52Z</cp:lastPrinted>
  <dcterms:created xsi:type="dcterms:W3CDTF">2013-09-15T17:50:48Z</dcterms:created>
  <dcterms:modified xsi:type="dcterms:W3CDTF">2020-01-29T12:44:48Z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0x01010054650E5AE3F19B4380EA604E11DF91D5</vt:lpwstr>
  </property>
</Properties>
</file>