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61" r:id="rId4"/>
    <p:sldId id="262" r:id="rId5"/>
    <p:sldId id="263" r:id="rId6"/>
    <p:sldId id="269" r:id="rId7"/>
    <p:sldId id="271" r:id="rId8"/>
    <p:sldId id="265" r:id="rId9"/>
    <p:sldId id="272" r:id="rId10"/>
    <p:sldId id="270" r:id="rId11"/>
    <p:sldId id="278" r:id="rId12"/>
  </p:sldIdLst>
  <p:sldSz cx="9144000" cy="6858000" type="screen4x3"/>
  <p:notesSz cx="9874250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29" autoAdjust="0"/>
  </p:normalViewPr>
  <p:slideViewPr>
    <p:cSldViewPr snapToGrid="0" snapToObject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3126" y="1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t>18.09.2020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3126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9918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92028" y="0"/>
            <a:ext cx="4279918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t>18.09.2020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72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6966" y="3229277"/>
            <a:ext cx="7900322" cy="305862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378"/>
            <a:ext cx="4279918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92028" y="6456378"/>
            <a:ext cx="4279918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1" y="4845745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b="1" dirty="0">
              <a:latin typeface="Arial"/>
              <a:cs typeface="Arial"/>
            </a:endParaRPr>
          </a:p>
          <a:p>
            <a:pPr algn="l"/>
            <a:r>
              <a:rPr lang="cs-CZ" sz="2600" dirty="0">
                <a:latin typeface="+mn-lt"/>
                <a:cs typeface="Arial"/>
              </a:rPr>
              <a:t>Ing. Titzová Štěpánka</a:t>
            </a:r>
          </a:p>
          <a:p>
            <a:pPr algn="l"/>
            <a:r>
              <a:rPr lang="cs-CZ" sz="2600" dirty="0">
                <a:latin typeface="+mn-lt"/>
                <a:cs typeface="Arial"/>
              </a:rPr>
              <a:t>Stepanka.titzova@mvso.cz </a:t>
            </a:r>
          </a:p>
          <a:p>
            <a:pPr algn="l"/>
            <a:r>
              <a:rPr lang="cs-CZ" sz="2600" dirty="0">
                <a:latin typeface="+mn-lt"/>
                <a:cs typeface="Arial"/>
              </a:rPr>
              <a:t>Olomouc, 2020</a:t>
            </a:r>
            <a:endParaRPr lang="en-US" sz="2600" dirty="0">
              <a:latin typeface="+mn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1" y="2362938"/>
            <a:ext cx="8126360" cy="18140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  <a:t>Případová studie</a:t>
            </a:r>
            <a:br>
              <a:rPr lang="cs-CZ" sz="3000" b="1" dirty="0">
                <a:solidFill>
                  <a:srgbClr val="D10202"/>
                </a:solidFill>
                <a:latin typeface="+mn-lt"/>
                <a:cs typeface="Arial"/>
              </a:rPr>
            </a:br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2. ročník</a:t>
            </a:r>
          </a:p>
          <a:p>
            <a:r>
              <a:rPr lang="cs-CZ" sz="2400" b="1" dirty="0">
                <a:solidFill>
                  <a:srgbClr val="D10202"/>
                </a:solidFill>
                <a:latin typeface="+mn-lt"/>
                <a:cs typeface="Arial"/>
              </a:rPr>
              <a:t> </a:t>
            </a:r>
            <a:r>
              <a:rPr lang="cs-CZ" sz="1800" b="1" dirty="0">
                <a:solidFill>
                  <a:srgbClr val="D10202"/>
                </a:solidFill>
                <a:latin typeface="+mn-lt"/>
                <a:cs typeface="Arial"/>
              </a:rPr>
              <a:t>Akademický rok 2020/2021</a:t>
            </a:r>
            <a:endParaRPr lang="en-US" sz="18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cs typeface="Arial"/>
              </a:rPr>
              <a:t>Případová studie: UPOZORNĚNÍ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Termíny pro odevzdání </a:t>
            </a:r>
            <a:r>
              <a:rPr lang="cs-CZ" sz="2800" dirty="0"/>
              <a:t>jsou bez výjimky </a:t>
            </a:r>
            <a:r>
              <a:rPr lang="cs-CZ" sz="2800" dirty="0">
                <a:solidFill>
                  <a:srgbClr val="FF0000"/>
                </a:solidFill>
              </a:rPr>
              <a:t>povinné</a:t>
            </a:r>
            <a:r>
              <a:rPr lang="cs-CZ" sz="2800" dirty="0"/>
              <a:t> pro všechny! Výpadek proudu není důvod omluvy!</a:t>
            </a:r>
          </a:p>
          <a:p>
            <a:endParaRPr lang="cs-CZ" sz="2800" dirty="0"/>
          </a:p>
          <a:p>
            <a:r>
              <a:rPr lang="cs-CZ" sz="2800" b="1" dirty="0"/>
              <a:t>Odevzdáváte</a:t>
            </a:r>
            <a:r>
              <a:rPr lang="cs-CZ" sz="2800" dirty="0"/>
              <a:t> do STAGU </a:t>
            </a:r>
            <a:r>
              <a:rPr lang="cs-CZ" sz="2800" b="1" dirty="0"/>
              <a:t>ke všem předmětům </a:t>
            </a:r>
            <a:r>
              <a:rPr lang="cs-CZ" sz="2800" dirty="0"/>
              <a:t>spadající do případové studie!</a:t>
            </a:r>
          </a:p>
          <a:p>
            <a:endParaRPr lang="cs-CZ" sz="2800" dirty="0"/>
          </a:p>
          <a:p>
            <a:r>
              <a:rPr lang="cs-CZ" sz="2800" dirty="0">
                <a:solidFill>
                  <a:srgbClr val="FF0000"/>
                </a:solidFill>
              </a:rPr>
              <a:t>Neodevzdání v jednom termínu včas = bez možnosti vykonat obhajobu = neabsolvování všech předmětů spadajících do případové studie = opakování ročníku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148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cs-CZ" sz="6000" b="1" dirty="0">
              <a:solidFill>
                <a:srgbClr val="D10202"/>
              </a:solidFill>
              <a:ea typeface="+mj-ea"/>
              <a:cs typeface="Arial"/>
            </a:endParaRPr>
          </a:p>
          <a:p>
            <a:endParaRPr lang="cs-CZ" sz="2800" b="1" dirty="0"/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r>
              <a:rPr lang="cs-CZ" sz="4800" b="1" dirty="0">
                <a:solidFill>
                  <a:srgbClr val="D10202"/>
                </a:solidFill>
                <a:cs typeface="Arial"/>
              </a:rPr>
              <a:t>Děkuji za pozornost!</a:t>
            </a:r>
            <a:endParaRPr lang="cs-CZ" sz="48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267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cs typeface="Arial"/>
              </a:rPr>
              <a:t>Případová studie: PROČ?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2400" dirty="0"/>
              <a:t>Propojení studijních témat z různých oborů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Řešení komplexního problému z různých úhlů pohledu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Zábavnější forma výuky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Aplikace teorie v praxi, usnadňuje orientaci v praktických situacích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Zvýšení schopnosti argumentovat, obhajovat své </a:t>
            </a:r>
            <a:r>
              <a:rPr lang="cs-CZ" sz="2400" dirty="0" err="1"/>
              <a:t>návrhy,postupy</a:t>
            </a:r>
            <a:r>
              <a:rPr lang="cs-CZ" sz="2400" dirty="0"/>
              <a:t> </a:t>
            </a:r>
            <a:br>
              <a:rPr lang="cs-CZ" sz="2400" dirty="0"/>
            </a:br>
            <a:r>
              <a:rPr lang="cs-CZ" sz="2400" dirty="0"/>
              <a:t>a správnost řešení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Týmová spolupráce, </a:t>
            </a:r>
            <a:r>
              <a:rPr lang="cs-CZ" sz="2400" dirty="0" err="1"/>
              <a:t>Time</a:t>
            </a:r>
            <a:r>
              <a:rPr lang="cs-CZ" sz="2400" dirty="0"/>
              <a:t> Management</a:t>
            </a:r>
          </a:p>
        </p:txBody>
      </p:sp>
    </p:spTree>
    <p:extLst>
      <p:ext uri="{BB962C8B-B14F-4D97-AF65-F5344CB8AC3E}">
        <p14:creationId xmlns:p14="http://schemas.microsoft.com/office/powerpoint/2010/main" val="1520433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cs typeface="Arial"/>
              </a:rPr>
              <a:t>Případová studie: KDO?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r>
              <a:rPr lang="cs-CZ" sz="3600" dirty="0"/>
              <a:t>všichni prezenční studenti </a:t>
            </a:r>
            <a:r>
              <a:rPr lang="cs-CZ" sz="3600" u="sng" dirty="0"/>
              <a:t>2. ročníku </a:t>
            </a:r>
          </a:p>
          <a:p>
            <a:pPr marL="457200" lvl="1" indent="0">
              <a:buNone/>
            </a:pPr>
            <a:r>
              <a:rPr lang="cs-CZ" b="1" i="1" dirty="0">
                <a:solidFill>
                  <a:srgbClr val="C00000"/>
                </a:solidFill>
              </a:rPr>
              <a:t>→ v akademickém roce 2020/2021, ZS i LS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sz="3600" dirty="0"/>
              <a:t>skupiny po 3 – 4 studentech</a:t>
            </a:r>
          </a:p>
          <a:p>
            <a:pPr marL="457200" lvl="1" indent="0">
              <a:buNone/>
            </a:pPr>
            <a:r>
              <a:rPr lang="cs-CZ" b="1" i="1" dirty="0">
                <a:solidFill>
                  <a:srgbClr val="C00000"/>
                </a:solidFill>
              </a:rPr>
              <a:t>→ práce ve skupinách </a:t>
            </a:r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9073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cs typeface="Arial"/>
              </a:rPr>
              <a:t>Případová studie: KDY?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91440" y="1640204"/>
            <a:ext cx="91440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	</a:t>
            </a:r>
            <a:r>
              <a:rPr lang="cs-CZ" sz="2800" b="1" u="sng" dirty="0"/>
              <a:t>Zimní semestr 2020</a:t>
            </a:r>
          </a:p>
          <a:p>
            <a:pPr marL="914400" lvl="2" indent="0">
              <a:buNone/>
            </a:pPr>
            <a:r>
              <a:rPr lang="cs-CZ" dirty="0"/>
              <a:t>◘ Seznámení s případovou studií </a:t>
            </a:r>
            <a:r>
              <a:rPr lang="cs-CZ" b="1" dirty="0"/>
              <a:t>dnes</a:t>
            </a:r>
            <a:br>
              <a:rPr lang="cs-CZ" dirty="0"/>
            </a:br>
            <a:r>
              <a:rPr lang="cs-CZ" dirty="0"/>
              <a:t>◘ Zadání/šablona pro vypracování PS </a:t>
            </a:r>
          </a:p>
          <a:p>
            <a:pPr marL="914400" lvl="2" indent="0">
              <a:buNone/>
            </a:pPr>
            <a:r>
              <a:rPr lang="cs-CZ" dirty="0"/>
              <a:t>			→ web MVŠO v sekci </a:t>
            </a:r>
            <a:r>
              <a:rPr lang="cs-CZ" i="1" u="sng" dirty="0">
                <a:solidFill>
                  <a:srgbClr val="FF0000"/>
                </a:solidFill>
              </a:rPr>
              <a:t>Dokumenty ke studiu</a:t>
            </a:r>
          </a:p>
          <a:p>
            <a:pPr marL="914400" lvl="2" indent="0">
              <a:buNone/>
            </a:pPr>
            <a:r>
              <a:rPr lang="cs-CZ" dirty="0"/>
              <a:t>◘ Termíny odevzdání: </a:t>
            </a:r>
            <a:br>
              <a:rPr lang="cs-CZ" dirty="0"/>
            </a:br>
            <a:r>
              <a:rPr lang="cs-CZ" dirty="0"/>
              <a:t>	</a:t>
            </a:r>
            <a:r>
              <a:rPr lang="cs-CZ" sz="1900" dirty="0"/>
              <a:t>○ 1. uzlový bod do </a:t>
            </a:r>
            <a:r>
              <a:rPr lang="cs-CZ" sz="1900" b="1" dirty="0">
                <a:solidFill>
                  <a:srgbClr val="FF0000"/>
                </a:solidFill>
              </a:rPr>
              <a:t>18. 10. 2020</a:t>
            </a:r>
            <a:br>
              <a:rPr lang="cs-CZ" sz="1900" b="1" dirty="0">
                <a:solidFill>
                  <a:srgbClr val="FF0000"/>
                </a:solidFill>
              </a:rPr>
            </a:br>
            <a:r>
              <a:rPr lang="cs-CZ" sz="1900" b="1" dirty="0">
                <a:solidFill>
                  <a:srgbClr val="FF0000"/>
                </a:solidFill>
              </a:rPr>
              <a:t>	</a:t>
            </a:r>
            <a:r>
              <a:rPr lang="cs-CZ" sz="1900" dirty="0"/>
              <a:t>○ 2. uzlový bod do   </a:t>
            </a:r>
            <a:r>
              <a:rPr lang="cs-CZ" sz="1900" b="1" dirty="0">
                <a:solidFill>
                  <a:srgbClr val="FF0000"/>
                </a:solidFill>
              </a:rPr>
              <a:t>8. 11. 2020</a:t>
            </a:r>
            <a:br>
              <a:rPr lang="cs-CZ" sz="1900" b="1" dirty="0">
                <a:solidFill>
                  <a:srgbClr val="FF0000"/>
                </a:solidFill>
              </a:rPr>
            </a:br>
            <a:r>
              <a:rPr lang="cs-CZ" sz="1900" b="1" dirty="0">
                <a:solidFill>
                  <a:srgbClr val="FF0000"/>
                </a:solidFill>
              </a:rPr>
              <a:t>	</a:t>
            </a:r>
            <a:r>
              <a:rPr lang="cs-CZ" sz="1900" dirty="0"/>
              <a:t>○ 3. uzlový bod do </a:t>
            </a:r>
            <a:r>
              <a:rPr lang="cs-CZ" sz="1900" b="1" dirty="0">
                <a:solidFill>
                  <a:srgbClr val="FF0000"/>
                </a:solidFill>
              </a:rPr>
              <a:t>29. 11. 2020</a:t>
            </a:r>
          </a:p>
          <a:p>
            <a:pPr marL="914400" lvl="2" indent="0">
              <a:buNone/>
            </a:pPr>
            <a:r>
              <a:rPr lang="cs-CZ" dirty="0"/>
              <a:t>◘ Termíny pro zpětnou vazbu:</a:t>
            </a:r>
            <a:br>
              <a:rPr lang="cs-CZ" dirty="0"/>
            </a:br>
            <a:r>
              <a:rPr lang="cs-CZ" dirty="0"/>
              <a:t>	</a:t>
            </a:r>
            <a:r>
              <a:rPr lang="cs-CZ" sz="1900" dirty="0"/>
              <a:t>○ 1. uzlový bod do </a:t>
            </a:r>
            <a:r>
              <a:rPr lang="cs-CZ" sz="1900" b="1" dirty="0">
                <a:solidFill>
                  <a:srgbClr val="FF0000"/>
                </a:solidFill>
              </a:rPr>
              <a:t>26. 10. 2020</a:t>
            </a:r>
            <a:br>
              <a:rPr lang="cs-CZ" sz="1900" dirty="0"/>
            </a:br>
            <a:r>
              <a:rPr lang="cs-CZ" sz="1900" dirty="0"/>
              <a:t>	○ 2. uzlový bod do </a:t>
            </a:r>
            <a:r>
              <a:rPr lang="cs-CZ" sz="1900" b="1" dirty="0">
                <a:solidFill>
                  <a:srgbClr val="FF0000"/>
                </a:solidFill>
              </a:rPr>
              <a:t>16. 11. 2020</a:t>
            </a:r>
            <a:br>
              <a:rPr lang="cs-CZ" sz="1900" dirty="0"/>
            </a:br>
            <a:r>
              <a:rPr lang="cs-CZ" sz="1900" dirty="0"/>
              <a:t>	○ 3. uzlový bod do   </a:t>
            </a:r>
            <a:r>
              <a:rPr lang="cs-CZ" sz="1900" b="1" dirty="0">
                <a:solidFill>
                  <a:srgbClr val="FF0000"/>
                </a:solidFill>
              </a:rPr>
              <a:t>7. 12. 2020</a:t>
            </a:r>
          </a:p>
          <a:p>
            <a:pPr marL="914400" lvl="2" indent="0">
              <a:buNone/>
            </a:pPr>
            <a:r>
              <a:rPr lang="cs-CZ" dirty="0"/>
              <a:t>◘ Prezentace a obhajoby případové studie: </a:t>
            </a:r>
            <a:r>
              <a:rPr lang="cs-CZ" sz="2800" b="1" u="sng" dirty="0">
                <a:solidFill>
                  <a:srgbClr val="FF0000"/>
                </a:solidFill>
              </a:rPr>
              <a:t>15. 12. 2020</a:t>
            </a:r>
            <a:br>
              <a:rPr lang="cs-CZ" dirty="0"/>
            </a:b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075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cs typeface="Arial"/>
              </a:rPr>
              <a:t>Případová studie: ORGANIZACE 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cs-CZ" sz="2400" dirty="0"/>
              <a:t>Rozdělení do skupin po </a:t>
            </a:r>
            <a:r>
              <a:rPr lang="cs-CZ" sz="2400" b="1" dirty="0"/>
              <a:t>3-4 studentech</a:t>
            </a:r>
            <a:endParaRPr lang="cs-CZ" sz="2400" dirty="0"/>
          </a:p>
          <a:p>
            <a:r>
              <a:rPr lang="cs-CZ" sz="2400" dirty="0"/>
              <a:t>Zadání/šablonu pro vypracování </a:t>
            </a:r>
            <a:r>
              <a:rPr lang="cs-CZ" sz="2400" b="1" dirty="0"/>
              <a:t>naleznete na webu MVŠO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b="1" dirty="0"/>
              <a:t>Povinná konzultace celé skupiny </a:t>
            </a:r>
            <a:r>
              <a:rPr lang="cs-CZ" sz="2400" dirty="0"/>
              <a:t>k zadání a organizaci </a:t>
            </a:r>
          </a:p>
          <a:p>
            <a:pPr marL="0" indent="0">
              <a:buNone/>
            </a:pPr>
            <a:r>
              <a:rPr lang="cs-CZ" sz="2400" dirty="0"/>
              <a:t>     </a:t>
            </a:r>
            <a:r>
              <a:rPr lang="cs-CZ" sz="2400" b="1" dirty="0"/>
              <a:t>před odevzdáním 2. uzlového bodu</a:t>
            </a:r>
          </a:p>
          <a:p>
            <a:endParaRPr lang="cs-CZ" sz="2400" dirty="0"/>
          </a:p>
          <a:p>
            <a:r>
              <a:rPr lang="cs-CZ" sz="2400" dirty="0"/>
              <a:t>Termíny pro odevzdávání jsou </a:t>
            </a:r>
            <a:r>
              <a:rPr lang="cs-CZ" sz="2400" b="1" dirty="0">
                <a:solidFill>
                  <a:srgbClr val="FF0000"/>
                </a:solidFill>
              </a:rPr>
              <a:t>striktní!</a:t>
            </a:r>
          </a:p>
          <a:p>
            <a:r>
              <a:rPr lang="cs-CZ" sz="2400" dirty="0"/>
              <a:t>Zpětná vazba od vyučujících </a:t>
            </a:r>
            <a:r>
              <a:rPr lang="cs-CZ" sz="2400" b="1" dirty="0"/>
              <a:t>do jednoho týdne</a:t>
            </a:r>
          </a:p>
          <a:p>
            <a:r>
              <a:rPr lang="cs-CZ" sz="2400" dirty="0"/>
              <a:t>Konzultace s vyučujícími – používat konzultační hodiny </a:t>
            </a:r>
            <a:r>
              <a:rPr lang="cs-CZ" sz="1200" i="1" dirty="0"/>
              <a:t>(předem se domluvit)</a:t>
            </a:r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313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D10202"/>
                </a:solidFill>
                <a:cs typeface="Arial"/>
              </a:rPr>
              <a:t>Případová studie: ODEVZDÁVÁNÍ PRACÍ I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57260" cy="4525963"/>
          </a:xfrm>
        </p:spPr>
        <p:txBody>
          <a:bodyPr>
            <a:normAutofit/>
          </a:bodyPr>
          <a:lstStyle/>
          <a:p>
            <a:r>
              <a:rPr lang="cs-CZ" sz="2800" dirty="0"/>
              <a:t>Odevzdávat pomocí šablony</a:t>
            </a:r>
          </a:p>
          <a:p>
            <a:pPr marL="457200" lvl="1" indent="0">
              <a:buNone/>
            </a:pPr>
            <a:r>
              <a:rPr lang="cs-CZ" sz="1600" dirty="0">
                <a:solidFill>
                  <a:srgbClr val="FF0000"/>
                </a:solidFill>
              </a:rPr>
              <a:t>◘ všechny úkoly vkládat do 1 šablony </a:t>
            </a:r>
          </a:p>
          <a:p>
            <a:r>
              <a:rPr lang="cs-CZ" sz="2800" dirty="0"/>
              <a:t>Odevzdávat v termínech, zasílat všem vyučujícím </a:t>
            </a:r>
            <a:br>
              <a:rPr lang="cs-CZ" sz="2800" dirty="0"/>
            </a:br>
            <a:r>
              <a:rPr lang="cs-CZ" sz="2800" dirty="0"/>
              <a:t> </a:t>
            </a:r>
            <a:r>
              <a:rPr lang="cs-CZ" sz="1600" dirty="0">
                <a:solidFill>
                  <a:srgbClr val="FF0000"/>
                </a:solidFill>
              </a:rPr>
              <a:t>◘</a:t>
            </a:r>
            <a:r>
              <a:rPr lang="cs-CZ" sz="2400" dirty="0"/>
              <a:t> </a:t>
            </a:r>
            <a:r>
              <a:rPr lang="cs-CZ" sz="1600" dirty="0">
                <a:solidFill>
                  <a:srgbClr val="FF0000"/>
                </a:solidFill>
              </a:rPr>
              <a:t>podmínka – nutné odevzdat vždy v termínu!!! </a:t>
            </a:r>
            <a:br>
              <a:rPr lang="cs-CZ" sz="1600" dirty="0">
                <a:solidFill>
                  <a:srgbClr val="FF0000"/>
                </a:solidFill>
              </a:rPr>
            </a:br>
            <a:r>
              <a:rPr lang="cs-CZ" sz="1600" dirty="0">
                <a:solidFill>
                  <a:srgbClr val="FF0000"/>
                </a:solidFill>
              </a:rPr>
              <a:t>      neodevzdání = neúčast u obhajoby = neabsolvování předmětů</a:t>
            </a:r>
          </a:p>
          <a:p>
            <a:r>
              <a:rPr lang="cs-CZ" sz="2800" dirty="0">
                <a:solidFill>
                  <a:srgbClr val="FF0000"/>
                </a:solidFill>
              </a:rPr>
              <a:t>Výstup</a:t>
            </a:r>
            <a:r>
              <a:rPr lang="cs-CZ" sz="2800" dirty="0"/>
              <a:t> – vypracovaná případová studie za ZS </a:t>
            </a:r>
            <a:br>
              <a:rPr lang="cs-CZ" sz="2800" dirty="0"/>
            </a:br>
            <a:r>
              <a:rPr lang="cs-CZ" sz="2800" dirty="0"/>
              <a:t>v jedné šabloně, přinést k obhajobě pro členy komise výtisk vaší případové studie </a:t>
            </a:r>
          </a:p>
          <a:p>
            <a:r>
              <a:rPr lang="cs-CZ" sz="2800" dirty="0"/>
              <a:t>Kontrola proti plagiátům → disciplinární řízení</a:t>
            </a:r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446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D10202"/>
                </a:solidFill>
                <a:cs typeface="Arial"/>
              </a:rPr>
              <a:t>Případová studie: ODEVZDÁNÍ PRACÍ II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Kam odevzdávat vypracované úkoly?</a:t>
            </a:r>
          </a:p>
          <a:p>
            <a:pPr marL="0" indent="0">
              <a:buNone/>
            </a:pPr>
            <a:r>
              <a:rPr lang="cs-CZ" sz="1600" dirty="0"/>
              <a:t>           </a:t>
            </a:r>
            <a:r>
              <a:rPr lang="cs-CZ" sz="1700" dirty="0"/>
              <a:t>◘</a:t>
            </a:r>
            <a:r>
              <a:rPr lang="cs-CZ" sz="1600" dirty="0"/>
              <a:t> </a:t>
            </a:r>
            <a:r>
              <a:rPr lang="cs-CZ" sz="1600" b="1" dirty="0">
                <a:solidFill>
                  <a:srgbClr val="FF0000"/>
                </a:solidFill>
              </a:rPr>
              <a:t>do IS </a:t>
            </a:r>
            <a:r>
              <a:rPr lang="cs-CZ" sz="1600" b="1" dirty="0" err="1">
                <a:solidFill>
                  <a:srgbClr val="FF0000"/>
                </a:solidFill>
              </a:rPr>
              <a:t>STAGu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dirty="0"/>
              <a:t>→ v případě poruchy </a:t>
            </a:r>
            <a:r>
              <a:rPr lang="cs-CZ" sz="1600" b="1" dirty="0"/>
              <a:t>vyučujícím na E-mail</a:t>
            </a:r>
            <a:endParaRPr lang="cs-CZ" sz="1600" dirty="0"/>
          </a:p>
          <a:p>
            <a:r>
              <a:rPr lang="cs-CZ" sz="3600" dirty="0"/>
              <a:t>Všechny vypracované úkoly v </a:t>
            </a:r>
            <a:r>
              <a:rPr lang="cs-CZ" sz="3600" b="1" u="sng" dirty="0"/>
              <a:t>1 šabloně</a:t>
            </a:r>
          </a:p>
          <a:p>
            <a:pPr marL="0" indent="0">
              <a:buNone/>
            </a:pPr>
            <a:r>
              <a:rPr lang="cs-CZ" sz="1900" dirty="0"/>
              <a:t>         </a:t>
            </a:r>
            <a:r>
              <a:rPr lang="cs-CZ" sz="1700" dirty="0"/>
              <a:t>◘</a:t>
            </a:r>
            <a:r>
              <a:rPr lang="cs-CZ" sz="1900" dirty="0"/>
              <a:t> odevzdávat do IS/STAG k příslušným předmětům </a:t>
            </a:r>
            <a:r>
              <a:rPr lang="cs-CZ" sz="1900" b="1" dirty="0"/>
              <a:t>všem vyučujícím</a:t>
            </a:r>
            <a:endParaRPr lang="cs-CZ" sz="3600" dirty="0"/>
          </a:p>
          <a:p>
            <a:r>
              <a:rPr lang="cs-CZ" sz="3600" dirty="0"/>
              <a:t>Termíny odevzdání</a:t>
            </a:r>
            <a:br>
              <a:rPr lang="cs-CZ" sz="3200" dirty="0"/>
            </a:br>
            <a:r>
              <a:rPr lang="cs-CZ" sz="3600" dirty="0"/>
              <a:t>	</a:t>
            </a:r>
            <a:r>
              <a:rPr lang="cs-CZ" sz="1800" dirty="0"/>
              <a:t>○ 1. uzlový bod do </a:t>
            </a:r>
            <a:r>
              <a:rPr lang="cs-CZ" sz="1800" b="1" dirty="0">
                <a:solidFill>
                  <a:srgbClr val="FF0000"/>
                </a:solidFill>
              </a:rPr>
              <a:t>18. 10. 2020</a:t>
            </a:r>
            <a:br>
              <a:rPr lang="cs-CZ" sz="1800" dirty="0"/>
            </a:br>
            <a:r>
              <a:rPr lang="cs-CZ" sz="1800" dirty="0"/>
              <a:t>	○ 2. uzlový bod do   </a:t>
            </a:r>
            <a:r>
              <a:rPr lang="cs-CZ" sz="1800" b="1" dirty="0">
                <a:solidFill>
                  <a:srgbClr val="FF0000"/>
                </a:solidFill>
              </a:rPr>
              <a:t>8. 11. 2020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FF0000"/>
                </a:solidFill>
              </a:rPr>
              <a:t>	</a:t>
            </a:r>
            <a:r>
              <a:rPr lang="cs-CZ" sz="1800" dirty="0"/>
              <a:t>○ 3. uzlový bod do </a:t>
            </a:r>
            <a:r>
              <a:rPr lang="cs-CZ" sz="1800" b="1" dirty="0">
                <a:solidFill>
                  <a:srgbClr val="FF0000"/>
                </a:solidFill>
              </a:rPr>
              <a:t>29. 11. 2020</a:t>
            </a:r>
          </a:p>
          <a:p>
            <a:pPr lvl="2"/>
            <a:endParaRPr lang="cs-CZ" sz="32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cs-CZ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021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cs typeface="Arial"/>
              </a:rPr>
              <a:t>Případová studie: INFORMACE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r>
              <a:rPr lang="cs-CZ" sz="3100" b="1" dirty="0"/>
              <a:t>Web pro studenty </a:t>
            </a:r>
          </a:p>
          <a:p>
            <a:pPr marL="0" indent="0">
              <a:buNone/>
            </a:pPr>
            <a:r>
              <a:rPr lang="cs-CZ" sz="3100" b="1" dirty="0"/>
              <a:t>	</a:t>
            </a:r>
            <a:r>
              <a:rPr lang="cs-CZ" sz="1700" dirty="0"/>
              <a:t>◘ zadání/šablona pro vypracování </a:t>
            </a:r>
          </a:p>
          <a:p>
            <a:pPr marL="0" indent="0">
              <a:buNone/>
            </a:pPr>
            <a:r>
              <a:rPr lang="cs-CZ" sz="1700" dirty="0"/>
              <a:t>	◘ rozdělení do skupin</a:t>
            </a:r>
          </a:p>
          <a:p>
            <a:pPr marL="0" indent="0">
              <a:buNone/>
            </a:pPr>
            <a:r>
              <a:rPr lang="cs-CZ" sz="1700" dirty="0"/>
              <a:t>	◘ pravidla pro vypracování</a:t>
            </a:r>
          </a:p>
          <a:p>
            <a:pPr marL="0" indent="0">
              <a:buNone/>
            </a:pPr>
            <a:r>
              <a:rPr lang="cs-CZ" sz="1700" dirty="0"/>
              <a:t>	◘ prezentace z přípravného týdne/dne</a:t>
            </a:r>
          </a:p>
          <a:p>
            <a:r>
              <a:rPr lang="cs-CZ" sz="3100" b="1" dirty="0">
                <a:solidFill>
                  <a:srgbClr val="FF0000"/>
                </a:solidFill>
              </a:rPr>
              <a:t>Používat studentské E-maily!!!</a:t>
            </a:r>
          </a:p>
          <a:p>
            <a:r>
              <a:rPr lang="cs-CZ" sz="2800" dirty="0"/>
              <a:t>Koordinátor případové studie → </a:t>
            </a:r>
            <a:r>
              <a:rPr lang="cs-CZ" sz="2400" dirty="0"/>
              <a:t>Ing. Štěpánka Titzová</a:t>
            </a:r>
            <a:endParaRPr lang="cs-CZ" sz="2000" dirty="0"/>
          </a:p>
          <a:p>
            <a:pPr marL="3657600" lvl="8" indent="0">
              <a:buNone/>
            </a:pPr>
            <a:r>
              <a:rPr lang="cs-CZ" dirty="0"/>
              <a:t>                         </a:t>
            </a:r>
            <a:endParaRPr lang="cs-CZ" i="1" u="sng" dirty="0"/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084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D10202"/>
                </a:solidFill>
                <a:cs typeface="Arial"/>
              </a:rPr>
              <a:t>Případová studie: </a:t>
            </a:r>
            <a:br>
              <a:rPr lang="cs-CZ" sz="4000" b="1" dirty="0">
                <a:solidFill>
                  <a:srgbClr val="D10202"/>
                </a:solidFill>
                <a:cs typeface="Arial"/>
              </a:rPr>
            </a:br>
            <a:r>
              <a:rPr lang="cs-CZ" sz="4000" b="1" dirty="0">
                <a:solidFill>
                  <a:srgbClr val="D10202"/>
                </a:solidFill>
                <a:cs typeface="Arial"/>
              </a:rPr>
              <a:t>KRITÉRIA PRO HODNOCENÍ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31632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cs-CZ" sz="2800" dirty="0"/>
              <a:t>Odevzdání </a:t>
            </a:r>
            <a:r>
              <a:rPr lang="cs-CZ" sz="2800" b="1" dirty="0"/>
              <a:t>všech</a:t>
            </a:r>
            <a:r>
              <a:rPr lang="cs-CZ" sz="2800" dirty="0"/>
              <a:t> stanovených </a:t>
            </a:r>
            <a:r>
              <a:rPr lang="cs-CZ" sz="2800" b="1" dirty="0"/>
              <a:t>úkolů</a:t>
            </a:r>
            <a:r>
              <a:rPr lang="cs-CZ" sz="2800" dirty="0"/>
              <a:t> v určeném termínu a určeným vyučujícím (dle zadání případové studie)</a:t>
            </a:r>
          </a:p>
          <a:p>
            <a:pPr lvl="0"/>
            <a:endParaRPr lang="cs-CZ" sz="2800" dirty="0"/>
          </a:p>
          <a:p>
            <a:r>
              <a:rPr lang="cs-CZ" sz="2800" b="1" dirty="0"/>
              <a:t>Obhajoba</a:t>
            </a:r>
            <a:r>
              <a:rPr lang="cs-CZ" sz="2800" dirty="0"/>
              <a:t> případové studie </a:t>
            </a:r>
            <a:r>
              <a:rPr lang="cs-CZ" sz="2800" b="1" u="sng" dirty="0"/>
              <a:t>14. 12. 2020</a:t>
            </a:r>
          </a:p>
          <a:p>
            <a:endParaRPr lang="cs-CZ" sz="2800" b="1" u="sng" dirty="0"/>
          </a:p>
          <a:p>
            <a:pPr lvl="0"/>
            <a:r>
              <a:rPr lang="cs-CZ" sz="2400" dirty="0">
                <a:solidFill>
                  <a:srgbClr val="FF0000"/>
                </a:solidFill>
              </a:rPr>
              <a:t>Neodevzdání kteréhokoli ze stanovených úkolů v určeném termínu a určeným vyučujícím znamená nesplnění 1. kritéria pro hodnocení případové studie a student tímto nemůže přistoupit k obhajobě případové studie ve všech předmětech</a:t>
            </a:r>
          </a:p>
          <a:p>
            <a:pPr marL="0" indent="0">
              <a:buNone/>
            </a:pPr>
            <a:endParaRPr lang="cs-CZ" sz="2800" dirty="0">
              <a:solidFill>
                <a:srgbClr val="FF0000"/>
              </a:solidFill>
            </a:endParaRPr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001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Propedeutický seminář 2013_fin</Template>
  <TotalTime>2009</TotalTime>
  <Words>614</Words>
  <Application>Microsoft Office PowerPoint</Application>
  <PresentationFormat>Předvádění na obrazovce (4:3)</PresentationFormat>
  <Paragraphs>117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Propedeutický seminář 2013_fin</vt:lpstr>
      <vt:lpstr>Prezentace aplikace PowerPoint</vt:lpstr>
      <vt:lpstr>Případová studie: PROČ?</vt:lpstr>
      <vt:lpstr>Případová studie: KDO?</vt:lpstr>
      <vt:lpstr>Případová studie: KDY?</vt:lpstr>
      <vt:lpstr>Případová studie: ORGANIZACE </vt:lpstr>
      <vt:lpstr>Případová studie: ODEVZDÁVÁNÍ PRACÍ I</vt:lpstr>
      <vt:lpstr>Případová studie: ODEVZDÁNÍ PRACÍ II</vt:lpstr>
      <vt:lpstr>Případová studie: INFORMACE</vt:lpstr>
      <vt:lpstr>Případová studie:  KRITÉRIA PRO HODNOCENÍ</vt:lpstr>
      <vt:lpstr>Případová studie: UPOZORNĚNÍ</vt:lpstr>
      <vt:lpstr>Prezentace aplikace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Titzová Štěpánka</cp:lastModifiedBy>
  <cp:revision>104</cp:revision>
  <cp:lastPrinted>2018-09-06T10:12:57Z</cp:lastPrinted>
  <dcterms:created xsi:type="dcterms:W3CDTF">2013-09-15T17:50:48Z</dcterms:created>
  <dcterms:modified xsi:type="dcterms:W3CDTF">2020-09-18T05:38:40Z</dcterms:modified>
</cp:coreProperties>
</file>